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60"/>
  </p:notesMasterIdLst>
  <p:sldIdLst>
    <p:sldId id="256" r:id="rId2"/>
    <p:sldId id="258" r:id="rId3"/>
    <p:sldId id="266" r:id="rId4"/>
    <p:sldId id="267" r:id="rId5"/>
    <p:sldId id="268" r:id="rId6"/>
    <p:sldId id="269" r:id="rId7"/>
    <p:sldId id="271" r:id="rId8"/>
    <p:sldId id="272" r:id="rId9"/>
    <p:sldId id="273" r:id="rId10"/>
    <p:sldId id="270" r:id="rId11"/>
    <p:sldId id="274" r:id="rId12"/>
    <p:sldId id="276" r:id="rId13"/>
    <p:sldId id="275" r:id="rId14"/>
    <p:sldId id="277" r:id="rId15"/>
    <p:sldId id="278" r:id="rId16"/>
    <p:sldId id="279" r:id="rId17"/>
    <p:sldId id="280" r:id="rId18"/>
    <p:sldId id="281" r:id="rId19"/>
    <p:sldId id="282" r:id="rId20"/>
    <p:sldId id="284" r:id="rId21"/>
    <p:sldId id="283"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8" r:id="rId35"/>
    <p:sldId id="299" r:id="rId36"/>
    <p:sldId id="300" r:id="rId37"/>
    <p:sldId id="301" r:id="rId38"/>
    <p:sldId id="302" r:id="rId39"/>
    <p:sldId id="303" r:id="rId40"/>
    <p:sldId id="304" r:id="rId41"/>
    <p:sldId id="305" r:id="rId42"/>
    <p:sldId id="306" r:id="rId43"/>
    <p:sldId id="307" r:id="rId44"/>
    <p:sldId id="309" r:id="rId45"/>
    <p:sldId id="308" r:id="rId46"/>
    <p:sldId id="310" r:id="rId47"/>
    <p:sldId id="311" r:id="rId48"/>
    <p:sldId id="313" r:id="rId49"/>
    <p:sldId id="312" r:id="rId50"/>
    <p:sldId id="315" r:id="rId51"/>
    <p:sldId id="316" r:id="rId52"/>
    <p:sldId id="314" r:id="rId53"/>
    <p:sldId id="317" r:id="rId54"/>
    <p:sldId id="318" r:id="rId55"/>
    <p:sldId id="319" r:id="rId56"/>
    <p:sldId id="320" r:id="rId57"/>
    <p:sldId id="321" r:id="rId58"/>
    <p:sldId id="265" r:id="rId5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87" autoAdjust="0"/>
    <p:restoredTop sz="94713" autoAdjust="0"/>
  </p:normalViewPr>
  <p:slideViewPr>
    <p:cSldViewPr>
      <p:cViewPr varScale="1">
        <p:scale>
          <a:sx n="99" d="100"/>
          <a:sy n="99" d="100"/>
        </p:scale>
        <p:origin x="-1356" y="-102"/>
      </p:cViewPr>
      <p:guideLst>
        <p:guide orient="horz" pos="2160"/>
        <p:guide pos="2880"/>
      </p:guideLst>
    </p:cSldViewPr>
  </p:slideViewPr>
  <p:outlineViewPr>
    <p:cViewPr>
      <p:scale>
        <a:sx n="33" d="100"/>
        <a:sy n="33" d="100"/>
      </p:scale>
      <p:origin x="0" y="17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76FF4F-8DEC-42D1-BC55-02E0CB69EF84}" type="datetimeFigureOut">
              <a:rPr lang="ru-RU" smtClean="0"/>
              <a:pPr/>
              <a:t>22.11.2024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553CE8-CEE7-4FBE-A5B7-E7125C8A853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DE7F31D8-96AA-424D-8BF2-3BF80509B705}" type="datetime1">
              <a:rPr lang="ru-RU" smtClean="0"/>
              <a:pPr/>
              <a:t>22.11.2024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29B1A36-C1EC-4DC5-87B9-672C3E2EED78}"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606C28-7B51-4D3A-8BED-E298BC92608E}"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76A260-A292-4085-A3CC-ABD2A7E3E5AD}"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5833D4C-6DB5-475A-8E2F-8A0869AD0D19}"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6478A17-8FD3-4C05-A471-0AC2FB65D42A}" type="datetime1">
              <a:rPr lang="ru-RU" smtClean="0"/>
              <a:pPr/>
              <a:t>22.11.2024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3941CAB-7A27-466C-BDD8-57C7ECBDD424}" type="datetime1">
              <a:rPr lang="ru-RU" smtClean="0"/>
              <a:pPr/>
              <a:t>22.11.2024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AAB398FA-1F10-4E43-89BA-0D3E23D72466}" type="datetime1">
              <a:rPr lang="ru-RU" smtClean="0"/>
              <a:pPr/>
              <a:t>22.11.2024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85D4AC2-BB7E-4CCF-86E0-3CF27C748F3B}" type="datetime1">
              <a:rPr lang="ru-RU" smtClean="0"/>
              <a:pPr/>
              <a:t>22.11.2024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D894C2C-CA58-4852-928A-087EE49F6F30}" type="datetime1">
              <a:rPr lang="ru-RU" smtClean="0"/>
              <a:pPr/>
              <a:t>22.11.2024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DE7C58A3-66BA-4443-B25C-6E7D0DD6583F}" type="datetime1">
              <a:rPr lang="ru-RU" smtClean="0"/>
              <a:pPr/>
              <a:t>22.11.2024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AFB53D-4BFF-423B-B0D2-F5C9A000103F}" type="datetime1">
              <a:rPr lang="ru-RU" smtClean="0"/>
              <a:pPr/>
              <a:t>22.11.2024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142984"/>
            <a:ext cx="8229600" cy="2200292"/>
          </a:xfrm>
          <a:solidFill>
            <a:schemeClr val="bg1"/>
          </a:solidFill>
          <a:ln>
            <a:noFill/>
          </a:ln>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СБОРНИК ПАМЯТОК</a:t>
            </a:r>
            <a:b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для населения</a:t>
            </a:r>
            <a:b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ru-RU" sz="2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 вопросам противодействия проявлениям террористической деятельности)</a:t>
            </a:r>
            <a:endParaRPr lang="ru-RU"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14348" y="6286520"/>
            <a:ext cx="7772400" cy="200020"/>
          </a:xfrm>
        </p:spPr>
        <p:txBody>
          <a:bodyPr>
            <a:normAutofit fontScale="92500"/>
          </a:bodyPr>
          <a:lstStyle/>
          <a:p>
            <a:r>
              <a:rPr lang="ru-RU" sz="800" b="1" dirty="0" smtClean="0">
                <a:solidFill>
                  <a:schemeClr val="tx1"/>
                </a:solidFill>
                <a:latin typeface="Times New Roman" pitchFamily="18" charset="0"/>
                <a:cs typeface="Times New Roman" pitchFamily="18" charset="0"/>
              </a:rPr>
              <a:t>г. Полевской 2021 г.</a:t>
            </a:r>
            <a:endParaRPr lang="ru-RU" sz="800" b="1" dirty="0">
              <a:solidFill>
                <a:schemeClr val="tx1"/>
              </a:solidFill>
              <a:latin typeface="Times New Roman" pitchFamily="18" charset="0"/>
              <a:cs typeface="Times New Roman" pitchFamily="18" charset="0"/>
            </a:endParaRPr>
          </a:p>
        </p:txBody>
      </p:sp>
      <p:pic>
        <p:nvPicPr>
          <p:cNvPr id="102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4" name="Picture 2" descr="C:\Users\User\Documents\Презентация\12.jpg"/>
          <p:cNvPicPr>
            <a:picLocks noChangeAspect="1" noChangeArrowheads="1"/>
          </p:cNvPicPr>
          <p:nvPr/>
        </p:nvPicPr>
        <p:blipFill>
          <a:blip r:embed="rId3" cstate="print"/>
          <a:srcRect/>
          <a:stretch>
            <a:fillRect/>
          </a:stretch>
        </p:blipFill>
        <p:spPr bwMode="auto">
          <a:xfrm>
            <a:off x="4857752" y="3714752"/>
            <a:ext cx="4143405" cy="12858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643050"/>
            <a:ext cx="8183880" cy="4500594"/>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В целях реализации неотложных мер по усилению бдительности, обеспечению безопасности жизни и здоровья обучающихся и сотрудников образовательных учреждений </a:t>
            </a:r>
            <a:r>
              <a:rPr lang="ru-RU" sz="1600" b="1" dirty="0" smtClean="0">
                <a:latin typeface="Times New Roman" pitchFamily="18" charset="0"/>
                <a:cs typeface="Times New Roman" pitchFamily="18" charset="0"/>
              </a:rPr>
              <a:t>руководитель учреждения обязан:</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Изучить руководящие документы по предупреждению диверсионно-террористических актов (Федеральный закон «О борьбе с терроризмом», постановление Правительства РФ от 15.09.99 №1040 «О мерах по противодействию терроризму», письма Министерства образования РФ от 21.09.99 №38-55-45/38-02, от 28.10.99 №01-50-1499/38/6, от 01.02.2000 №38-51-02/38-06, настоящую памятку).</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Взять под личный контроль организацию антитеррористической и противодиверсионной защиты учреждения, развернуть разъяснительную работу среди обучающихся, их родителей, учителей, направленную на усиление бдительности, организованности, готовности к действиям в чрезвычайных ситуациях.</a:t>
            </a:r>
          </a:p>
          <a:p>
            <a:pPr marL="0" algn="just">
              <a:spcBef>
                <a:spcPts val="0"/>
              </a:spcBef>
              <a:buNone/>
            </a:pPr>
            <a:r>
              <a:rPr lang="ru-RU" sz="1600" b="1" i="1" dirty="0" smtClean="0">
                <a:latin typeface="Times New Roman" pitchFamily="18" charset="0"/>
                <a:cs typeface="Times New Roman" pitchFamily="18" charset="0"/>
              </a:rPr>
              <a:t>Особое внимание уделить реализации следующих мероприятий:</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Совместно с представителями исполнительной и законодательной власти с привлечением средств массовой информации, Советами и Попечительскими советами,</a:t>
            </a:r>
          </a:p>
          <a:p>
            <a:pPr marL="0" algn="just">
              <a:spcBef>
                <a:spcPts val="0"/>
              </a:spcBef>
              <a:buNone/>
            </a:pPr>
            <a:r>
              <a:rPr lang="ru-RU" sz="1600" dirty="0" smtClean="0">
                <a:latin typeface="Times New Roman" pitchFamily="18" charset="0"/>
                <a:cs typeface="Times New Roman" pitchFamily="18" charset="0"/>
              </a:rPr>
              <a:t>родителями провести комплекс предупредительно-профилактических мероприятий по повышению бдительности, направленной на обеспечение безопасности обучающихся и учителей.</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
        <p:nvSpPr>
          <p:cNvPr id="2" name="Заголовок 1"/>
          <p:cNvSpPr>
            <a:spLocks noGrp="1"/>
          </p:cNvSpPr>
          <p:nvPr>
            <p:ph type="title"/>
          </p:nvPr>
        </p:nvSpPr>
        <p:spPr>
          <a:xfrm>
            <a:off x="1357290" y="428604"/>
            <a:ext cx="6643734" cy="1214446"/>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руководителям образовательного учреждения по мерам антитеррористической и противодиверсионной защиты обучающихся и сотрудников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00042"/>
            <a:ext cx="8183880" cy="5715040"/>
          </a:xfrm>
        </p:spPr>
        <p:txBody>
          <a:bodyPr>
            <a:noAutofit/>
          </a:bodyPr>
          <a:lstStyle/>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Постоянно поддерживать оперативное взаимодействие с местными органами ФСБ РФ, МВД РФ, прокуратуры, военным комиссариатом.</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Усилить пропускной режим допуска граждан и автотранспорта на контролируемую территорию, исключить бесконтрольное пребывание на территории посторонних лиц.</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Исключить возможность нахождения бесхозных транспортных средств в непосредственной близости и на контролируемой территории.</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Усилить охрану учреждения, в случае отсутствия охраны организовать дежурство преподавательского и обслуживающего персонала.</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Не допускать к ведению ремонтных работ рабочих, не имеющих постоянной или временной регистрации.</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Обеспечить надежный круглосуточный контроль за вносимыми (ввозимыми) на территорию учреждения грузами и предметами ручной клади и своевременный вывоз твердых бытовых отходов.</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Ежедневно проводить проверку подвалов, чердаков, подсобных помещений, держать их закрытыми на замок и опечатанными, а также проверять состояние решеток и ограждений.</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С началом и окончанием занятий входные двери держать в закрытом состоянии.</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Контролировать освещенность территории учреждения в темное время суток.</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Проверять наличие и исправность средств пожаротушения, их исправность, тренировать внештатные пожарные расчеты.</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Систематически корректировать схему оповещения сотрудников учреждения.</a:t>
            </a:r>
          </a:p>
          <a:p>
            <a:pPr marL="0" indent="0">
              <a:spcBef>
                <a:spcPts val="0"/>
              </a:spcBef>
              <a:buClrTx/>
              <a:buSzPct val="100000"/>
              <a:buFont typeface="+mj-lt"/>
              <a:buAutoNum type="arabicPeriod" startAt="4"/>
            </a:pPr>
            <a:r>
              <a:rPr lang="ru-RU" sz="1600" dirty="0" smtClean="0">
                <a:latin typeface="Times New Roman" pitchFamily="18" charset="0"/>
                <a:cs typeface="Times New Roman" pitchFamily="18" charset="0"/>
              </a:rPr>
              <a:t> Иметь в учреждении план действий по предупреждению и ликвидации чрезвычайной ситуации (в дошкольном — инструкцию).</a:t>
            </a:r>
          </a:p>
          <a:p>
            <a:pPr marL="0" indent="0">
              <a:spcBef>
                <a:spcPts val="0"/>
              </a:spcBef>
              <a:buNone/>
            </a:pPr>
            <a:endParaRPr lang="ru-RU" sz="16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11</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00042"/>
            <a:ext cx="8183880" cy="5715040"/>
          </a:xfrm>
        </p:spPr>
        <p:txBody>
          <a:bodyPr>
            <a:noAutofit/>
          </a:bodyPr>
          <a:lstStyle/>
          <a:p>
            <a:pPr marL="0" indent="-342900" algn="just">
              <a:spcBef>
                <a:spcPts val="0"/>
              </a:spcBef>
              <a:buClrTx/>
              <a:buSzPct val="100000"/>
              <a:buFont typeface="+mj-lt"/>
              <a:buAutoNum type="arabicPeriod" startAt="16"/>
            </a:pPr>
            <a:r>
              <a:rPr lang="ru-RU" sz="1600" dirty="0" smtClean="0">
                <a:latin typeface="Times New Roman" pitchFamily="18" charset="0"/>
                <a:cs typeface="Times New Roman" pitchFamily="18" charset="0"/>
              </a:rPr>
              <a:t>Обеспечить предупредительный контроль мест массового скопления людей: классов, аудиторий и помещений, где будут проводиться занятия, совещания, собрания, культурно-массовые мероприятия.</a:t>
            </a:r>
          </a:p>
          <a:p>
            <a:pPr marL="0" indent="-342900" algn="just">
              <a:spcBef>
                <a:spcPts val="0"/>
              </a:spcBef>
              <a:buClrTx/>
              <a:buSzPct val="100000"/>
              <a:buFont typeface="+mj-lt"/>
              <a:buAutoNum type="arabicPeriod" startAt="16"/>
            </a:pPr>
            <a:r>
              <a:rPr lang="ru-RU" sz="1600" dirty="0" smtClean="0">
                <a:latin typeface="Times New Roman" pitchFamily="18" charset="0"/>
                <a:cs typeface="Times New Roman" pitchFamily="18" charset="0"/>
              </a:rPr>
              <a:t>Знать телефоны местных отделов ФСБ, МВД, прокуратуры, военного комиссариата, противопожарной службы, скорой помощи и аварийной бригады.</a:t>
            </a:r>
          </a:p>
          <a:p>
            <a:pPr marL="0" indent="0" algn="ctr">
              <a:spcBef>
                <a:spcPts val="0"/>
              </a:spcBef>
              <a:buNone/>
            </a:pPr>
            <a:r>
              <a:rPr lang="ru-RU" sz="1600" b="1" dirty="0" smtClean="0">
                <a:latin typeface="Times New Roman" pitchFamily="18" charset="0"/>
                <a:cs typeface="Times New Roman" pitchFamily="18" charset="0"/>
              </a:rPr>
              <a:t>О случаях вскрытия предпосылок к возможным террористическим актам, чрезвычайных происшествий немедленно докладывать в местные органы:</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a:t>
            </a:r>
            <a:r>
              <a:rPr lang="ru-RU" sz="1600" b="1" i="1" dirty="0" smtClean="0">
                <a:latin typeface="Times New Roman" pitchFamily="18" charset="0"/>
                <a:cs typeface="Times New Roman" pitchFamily="18" charset="0"/>
              </a:rPr>
              <a:t>отделение ФСБ;</a:t>
            </a:r>
          </a:p>
          <a:p>
            <a:pPr marL="0" indent="0" algn="just">
              <a:spcBef>
                <a:spcPts val="0"/>
              </a:spcBef>
              <a:buClr>
                <a:srgbClr val="FF0000"/>
              </a:buClr>
              <a:buSzPct val="75000"/>
              <a:buFont typeface="Wingdings" pitchFamily="2" charset="2"/>
              <a:buChar char="Ø"/>
            </a:pPr>
            <a:r>
              <a:rPr lang="ru-RU" sz="1600" b="1" i="1" dirty="0" smtClean="0">
                <a:latin typeface="Times New Roman" pitchFamily="18" charset="0"/>
                <a:cs typeface="Times New Roman" pitchFamily="18" charset="0"/>
              </a:rPr>
              <a:t> управление внутренних дел;</a:t>
            </a:r>
          </a:p>
          <a:p>
            <a:pPr marL="0" indent="0" algn="just">
              <a:spcBef>
                <a:spcPts val="0"/>
              </a:spcBef>
              <a:buClr>
                <a:srgbClr val="FF0000"/>
              </a:buClr>
              <a:buSzPct val="75000"/>
              <a:buFont typeface="Wingdings" pitchFamily="2" charset="2"/>
              <a:buChar char="Ø"/>
            </a:pPr>
            <a:r>
              <a:rPr lang="ru-RU" sz="1600" b="1" i="1" dirty="0" smtClean="0">
                <a:latin typeface="Times New Roman" pitchFamily="18" charset="0"/>
                <a:cs typeface="Times New Roman" pitchFamily="18" charset="0"/>
              </a:rPr>
              <a:t> отряд федеральной противопожарной службы (ОФПС) района;</a:t>
            </a:r>
          </a:p>
          <a:p>
            <a:pPr marL="0" indent="0" algn="just">
              <a:spcBef>
                <a:spcPts val="0"/>
              </a:spcBef>
              <a:buClr>
                <a:srgbClr val="FF0000"/>
              </a:buClr>
              <a:buSzPct val="75000"/>
              <a:buFont typeface="Wingdings" pitchFamily="2" charset="2"/>
              <a:buChar char="Ø"/>
            </a:pPr>
            <a:r>
              <a:rPr lang="ru-RU" sz="1600" b="1" i="1" dirty="0" smtClean="0">
                <a:latin typeface="Times New Roman" pitchFamily="18" charset="0"/>
                <a:cs typeface="Times New Roman" pitchFamily="18" charset="0"/>
              </a:rPr>
              <a:t> отдел по делам ГО и ЧС района .</a:t>
            </a:r>
          </a:p>
          <a:p>
            <a:pPr marL="0" indent="0" algn="ctr">
              <a:spcBef>
                <a:spcPts val="0"/>
              </a:spcBef>
              <a:buNone/>
            </a:pPr>
            <a:endParaRPr lang="ru-RU" sz="1600" b="1" dirty="0" smtClean="0">
              <a:latin typeface="Times New Roman" pitchFamily="18" charset="0"/>
              <a:cs typeface="Times New Roman" pitchFamily="18" charset="0"/>
            </a:endParaRPr>
          </a:p>
          <a:p>
            <a:pPr marL="0" indent="0" algn="ctr">
              <a:spcBef>
                <a:spcPts val="0"/>
              </a:spcBef>
              <a:buNone/>
            </a:pPr>
            <a:r>
              <a:rPr lang="ru-RU" sz="1600" b="1" dirty="0" smtClean="0">
                <a:latin typeface="Times New Roman" pitchFamily="18" charset="0"/>
                <a:cs typeface="Times New Roman" pitchFamily="18" charset="0"/>
              </a:rPr>
              <a:t>При обнаружении взрывчатых веществ (устройств), радиоактивных, химических и иных предметов, представляющих опасность для жизни и здоровья обучающихся и сотрудников:</a:t>
            </a:r>
          </a:p>
          <a:p>
            <a:pPr marL="0" indent="0" algn="just">
              <a:spcBef>
                <a:spcPts val="0"/>
              </a:spcBef>
              <a:buClr>
                <a:schemeClr val="tx1"/>
              </a:buClr>
              <a:buSzPct val="100000"/>
              <a:buFont typeface="+mj-lt"/>
              <a:buAutoNum type="arabicPeriod"/>
            </a:pPr>
            <a:r>
              <a:rPr lang="ru-RU" sz="1600" b="1" i="1" dirty="0" smtClean="0">
                <a:latin typeface="Times New Roman" pitchFamily="18" charset="0"/>
                <a:cs typeface="Times New Roman" pitchFamily="18" charset="0"/>
              </a:rPr>
              <a:t> Немедленно доложить дежурному органов внутренних дел (служба «02») и органы ФСБ.</a:t>
            </a:r>
          </a:p>
          <a:p>
            <a:pPr marL="0" indent="0" algn="just">
              <a:spcBef>
                <a:spcPts val="0"/>
              </a:spcBef>
              <a:buClr>
                <a:schemeClr val="tx1"/>
              </a:buClr>
              <a:buSzPct val="100000"/>
              <a:buFont typeface="+mj-lt"/>
              <a:buAutoNum type="arabicPeriod"/>
            </a:pPr>
            <a:r>
              <a:rPr lang="ru-RU" sz="1600" b="1" i="1" dirty="0" smtClean="0">
                <a:latin typeface="Times New Roman" pitchFamily="18" charset="0"/>
                <a:cs typeface="Times New Roman" pitchFamily="18" charset="0"/>
              </a:rPr>
              <a:t> Организовать эвакуацию обучающихся (детей) и сотрудников в безопасную зону.</a:t>
            </a:r>
          </a:p>
          <a:p>
            <a:pPr marL="0" indent="0" algn="just">
              <a:spcBef>
                <a:spcPts val="0"/>
              </a:spcBef>
              <a:buClr>
                <a:schemeClr val="tx1"/>
              </a:buClr>
              <a:buSzPct val="100000"/>
              <a:buFont typeface="+mj-lt"/>
              <a:buAutoNum type="arabicPeriod"/>
            </a:pPr>
            <a:r>
              <a:rPr lang="ru-RU" sz="1600" b="1" i="1" dirty="0" smtClean="0">
                <a:latin typeface="Times New Roman" pitchFamily="18" charset="0"/>
                <a:cs typeface="Times New Roman" pitchFamily="18" charset="0"/>
              </a:rPr>
              <a:t> Принять меры к оцеплению опасной зоны и запрещению прохода в нее людей.</a:t>
            </a:r>
          </a:p>
          <a:p>
            <a:pPr marL="0" indent="0" algn="just">
              <a:spcBef>
                <a:spcPts val="0"/>
              </a:spcBef>
              <a:buClr>
                <a:schemeClr val="tx1"/>
              </a:buClr>
              <a:buSzPct val="100000"/>
              <a:buFont typeface="+mj-lt"/>
              <a:buAutoNum type="arabicPeriod"/>
            </a:pPr>
            <a:r>
              <a:rPr lang="ru-RU" sz="1600" b="1" i="1" dirty="0" smtClean="0">
                <a:latin typeface="Times New Roman" pitchFamily="18" charset="0"/>
                <a:cs typeface="Times New Roman" pitchFamily="18" charset="0"/>
              </a:rPr>
              <a:t> По прибытии на место оперативной группы действовать в соответствии с указаниями старшего группы.</a:t>
            </a:r>
          </a:p>
          <a:p>
            <a:pPr marL="0" indent="0" algn="just">
              <a:spcBef>
                <a:spcPts val="0"/>
              </a:spcBef>
              <a:buClr>
                <a:schemeClr val="tx1"/>
              </a:buClr>
              <a:buSzPct val="100000"/>
              <a:buFont typeface="+mj-lt"/>
              <a:buAutoNum type="arabicPeriod"/>
            </a:pPr>
            <a:r>
              <a:rPr lang="ru-RU" sz="1600" b="1" i="1" dirty="0" smtClean="0">
                <a:latin typeface="Times New Roman" pitchFamily="18" charset="0"/>
                <a:cs typeface="Times New Roman" pitchFamily="18" charset="0"/>
              </a:rPr>
              <a:t> Доложить в отдел по делам ГО и ЧС района, районное управление образования.</a:t>
            </a:r>
            <a:endParaRPr lang="ru-RU" sz="1600" b="1"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142984"/>
            <a:ext cx="8183880" cy="5000660"/>
          </a:xfrm>
        </p:spPr>
        <p:txBody>
          <a:bodyPr>
            <a:noAutofit/>
          </a:bodyPr>
          <a:lstStyle/>
          <a:p>
            <a:pPr marL="0" indent="0" algn="just">
              <a:spcBef>
                <a:spcPts val="0"/>
              </a:spcBef>
              <a:buNone/>
            </a:pPr>
            <a:r>
              <a:rPr lang="ru-RU" sz="1600" b="1" dirty="0" smtClean="0">
                <a:latin typeface="Times New Roman" pitchFamily="18" charset="0"/>
                <a:cs typeface="Times New Roman" pitchFamily="18" charset="0"/>
              </a:rPr>
              <a:t>Взрывоопасный предмет — </a:t>
            </a:r>
            <a:r>
              <a:rPr lang="ru-RU" sz="1600" dirty="0" smtClean="0">
                <a:latin typeface="Times New Roman" pitchFamily="18" charset="0"/>
                <a:cs typeface="Times New Roman" pitchFamily="18" charset="0"/>
              </a:rPr>
              <a:t>устройство или вещество, способное при определенных условиях (наличие источника инициирования, возбуждения и т.п.) быстро выделять химическую, внутриядерную, электромагнитную, механическую и другие виды энергии.</a:t>
            </a:r>
          </a:p>
          <a:p>
            <a:pPr marL="0" indent="0" algn="just">
              <a:spcBef>
                <a:spcPts val="0"/>
              </a:spcBef>
              <a:buNone/>
            </a:pPr>
            <a:r>
              <a:rPr lang="ru-RU" sz="1600" b="1" i="1" dirty="0" smtClean="0">
                <a:latin typeface="Times New Roman" pitchFamily="18" charset="0"/>
                <a:cs typeface="Times New Roman" pitchFamily="18" charset="0"/>
              </a:rPr>
              <a:t>К основным видам взрывоопасных предметов относятся: </a:t>
            </a:r>
            <a:r>
              <a:rPr lang="ru-RU" sz="1600" dirty="0" smtClean="0">
                <a:latin typeface="Times New Roman" pitchFamily="18" charset="0"/>
                <a:cs typeface="Times New Roman" pitchFamily="18" charset="0"/>
              </a:rPr>
              <a:t>авиационные бомбы (авиационные кассеты, разовые бомбовые связки, зажигательные баки и др.); ракеты (ракетные боеголовки); снаряды систем залпового огня; выстрелы и снаряды полевой, самоходной, танковой и зенитной артиллерии; минометные выстрелы и мины; боеприпасы противотанковых ракетных комплексов и противотанковых гранатометов; патроны авиационных пулеметов, пушек и стрелкового оружия; гранаты; морские боеприпасы (снаряды боевой и корабельной артиллерии, торпеды, морские мины и пр.); инженерные боеприпасы; взрывчатые вещества; табельные самодельные и другие устройства, содержащие взрывчатые материалы; химические и специальные боеприпасы.</a:t>
            </a:r>
          </a:p>
          <a:p>
            <a:pPr marL="0" indent="0" algn="ctr">
              <a:spcBef>
                <a:spcPts val="0"/>
              </a:spcBef>
              <a:buNone/>
            </a:pPr>
            <a:r>
              <a:rPr lang="ru-RU" sz="1600" b="1" dirty="0" smtClean="0">
                <a:latin typeface="Times New Roman" pitchFamily="18" charset="0"/>
                <a:cs typeface="Times New Roman" pitchFamily="18" charset="0"/>
              </a:rPr>
              <a:t>Все взрывоопасные предметы подразделяются на четыре степени опасности:</a:t>
            </a:r>
          </a:p>
          <a:p>
            <a:pPr marL="0" indent="0" algn="ctr">
              <a:spcBef>
                <a:spcPts val="0"/>
              </a:spcBef>
              <a:buNone/>
            </a:pPr>
            <a:r>
              <a:rPr lang="ru-RU" sz="1600" b="1" dirty="0" smtClean="0">
                <a:latin typeface="Times New Roman" pitchFamily="18" charset="0"/>
                <a:cs typeface="Times New Roman" pitchFamily="18" charset="0"/>
              </a:rPr>
              <a:t>1-я степень опасности:</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авиационные бомбы; ракеты; реактивные снаряды систем залпового огня; выстрелы и снаряды полевой, самоходной и зенитной артиллерии, минометные выстрелы и мины; боеприпасы противотанковых ракетных комплексов и противотанковых гранатометов; инженерные и другие боеприпасы без взрывателей или со взрывателями, но без следов прохождения через канал ствола, направляющую или пусковое устройство (без нарезов на ведущих поясках или наколов капсюлей-воспламенителей, со сложенным оперением);</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
        <p:nvSpPr>
          <p:cNvPr id="2" name="Заголовок 1"/>
          <p:cNvSpPr>
            <a:spLocks noGrp="1"/>
          </p:cNvSpPr>
          <p:nvPr>
            <p:ph type="title"/>
          </p:nvPr>
        </p:nvSpPr>
        <p:spPr>
          <a:xfrm>
            <a:off x="1357290" y="428604"/>
            <a:ext cx="6643734" cy="714380"/>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по взрывоопасным предметам</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429288"/>
          </a:xfrm>
        </p:spPr>
        <p:txBody>
          <a:bodyPr>
            <a:noAutofit/>
          </a:bodyPr>
          <a:lstStyle/>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инженерные боеприпасы и ручные гранаты без взрывателей или со взрывателями с предохранительными чеками;</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взрывчатые материалы без средств взрывания (инициирования).</a:t>
            </a:r>
          </a:p>
          <a:p>
            <a:pPr marL="0" indent="0" algn="ctr">
              <a:spcBef>
                <a:spcPts val="0"/>
              </a:spcBef>
              <a:buNone/>
            </a:pPr>
            <a:r>
              <a:rPr lang="ru-RU" sz="1600" b="1" dirty="0" smtClean="0">
                <a:latin typeface="Times New Roman" pitchFamily="18" charset="0"/>
                <a:cs typeface="Times New Roman" pitchFamily="18" charset="0"/>
              </a:rPr>
              <a:t>2-я степень опасности:</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боеприпасы всех типов со следами прохождения через канал ствола, направляющую или пусковое устройство (с нарезами на ведущих поясках, со следами </a:t>
            </a:r>
            <a:r>
              <a:rPr lang="ru-RU" sz="1600" dirty="0" err="1" smtClean="0">
                <a:latin typeface="Times New Roman" pitchFamily="18" charset="0"/>
                <a:cs typeface="Times New Roman" pitchFamily="18" charset="0"/>
              </a:rPr>
              <a:t>накола</a:t>
            </a:r>
            <a:r>
              <a:rPr lang="ru-RU" sz="1600" dirty="0" smtClean="0">
                <a:latin typeface="Times New Roman" pitchFamily="18" charset="0"/>
                <a:cs typeface="Times New Roman" pitchFamily="18" charset="0"/>
              </a:rPr>
              <a:t> капсюля-воспламенителя или с раскрытым оперением); авиационные бомбы; боеприпасы, «зависшие» (не вышедшие из канала ствола, не сошедшие с направляющей и т.д.) при боевом применении;</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инженерные боеприпасы и ручные гранаты со взрывателями без предохранительных чек;</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самодельные взрывные устройства (управляемые и неуправляемые) без элементов </a:t>
            </a:r>
            <a:r>
              <a:rPr lang="ru-RU" sz="1600" dirty="0" err="1" smtClean="0">
                <a:latin typeface="Times New Roman" pitchFamily="18" charset="0"/>
                <a:cs typeface="Times New Roman" pitchFamily="18" charset="0"/>
              </a:rPr>
              <a:t>неизвлекаемости</a:t>
            </a:r>
            <a:r>
              <a:rPr lang="ru-RU" sz="1600" dirty="0" smtClean="0">
                <a:latin typeface="Times New Roman" pitchFamily="18" charset="0"/>
                <a:cs typeface="Times New Roman" pitchFamily="18" charset="0"/>
              </a:rPr>
              <a:t> и </a:t>
            </a:r>
            <a:r>
              <a:rPr lang="ru-RU" sz="1600" dirty="0" err="1" smtClean="0">
                <a:latin typeface="Times New Roman" pitchFamily="18" charset="0"/>
                <a:cs typeface="Times New Roman" pitchFamily="18" charset="0"/>
              </a:rPr>
              <a:t>необезвреживаемости</a:t>
            </a:r>
            <a:r>
              <a:rPr lang="ru-RU" sz="1600" dirty="0" smtClean="0">
                <a:latin typeface="Times New Roman" pitchFamily="18" charset="0"/>
                <a:cs typeface="Times New Roman" pitchFamily="18" charset="0"/>
              </a:rPr>
              <a:t>, взрывные сети со вставленными в заряды средствами инициирования;</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боеприпасы всех типов с магнитными, акустическими, сейсмическими и другими неконтактными взрывателями с источниками питания, не переведенными в боевое положение;</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боеприпасы всех видов со следами механического, химического, термического и других видов воздействия.</a:t>
            </a:r>
          </a:p>
        </p:txBody>
      </p:sp>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715040"/>
          </a:xfrm>
        </p:spPr>
        <p:txBody>
          <a:bodyPr>
            <a:noAutofit/>
          </a:bodyPr>
          <a:lstStyle/>
          <a:p>
            <a:pPr marL="0" indent="0" algn="ctr">
              <a:spcBef>
                <a:spcPts val="0"/>
              </a:spcBef>
              <a:buNone/>
            </a:pPr>
            <a:r>
              <a:rPr lang="ru-RU" sz="1600" b="1" dirty="0" smtClean="0">
                <a:latin typeface="Times New Roman" pitchFamily="18" charset="0"/>
                <a:cs typeface="Times New Roman" pitchFamily="18" charset="0"/>
              </a:rPr>
              <a:t>3-я степень опасности:</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боеприпасы и взрывные устройства всех типов, установленные в </a:t>
            </a:r>
            <a:r>
              <a:rPr lang="ru-RU" sz="1600" dirty="0" err="1" smtClean="0">
                <a:latin typeface="Times New Roman" pitchFamily="18" charset="0"/>
                <a:cs typeface="Times New Roman" pitchFamily="18" charset="0"/>
              </a:rPr>
              <a:t>неизвлекаемое</a:t>
            </a:r>
            <a:r>
              <a:rPr lang="ru-RU" sz="1600" dirty="0" smtClean="0">
                <a:latin typeface="Times New Roman" pitchFamily="18" charset="0"/>
                <a:cs typeface="Times New Roman" pitchFamily="18" charset="0"/>
              </a:rPr>
              <a:t> или </a:t>
            </a:r>
            <a:r>
              <a:rPr lang="ru-RU" sz="1600" dirty="0" err="1" smtClean="0">
                <a:latin typeface="Times New Roman" pitchFamily="18" charset="0"/>
                <a:cs typeface="Times New Roman" pitchFamily="18" charset="0"/>
              </a:rPr>
              <a:t>необезвреживаемое</a:t>
            </a:r>
            <a:r>
              <a:rPr lang="ru-RU" sz="1600" dirty="0" smtClean="0">
                <a:latin typeface="Times New Roman" pitchFamily="18" charset="0"/>
                <a:cs typeface="Times New Roman" pitchFamily="18" charset="0"/>
              </a:rPr>
              <a:t> положение;</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боеприпасы всех типов с магнитными, акустическими, сейсмическими и другими неконтактными взрывателями с источниками питания и переведения в боевое положение;</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самодельные взрывные устройства (управляемые и неуправляемые) с элементами </a:t>
            </a:r>
            <a:r>
              <a:rPr lang="ru-RU" sz="1600" dirty="0" err="1" smtClean="0">
                <a:latin typeface="Times New Roman" pitchFamily="18" charset="0"/>
                <a:cs typeface="Times New Roman" pitchFamily="18" charset="0"/>
              </a:rPr>
              <a:t>необезвреживаемости</a:t>
            </a:r>
            <a:r>
              <a:rPr lang="ru-RU" sz="1600" dirty="0" smtClean="0">
                <a:latin typeface="Times New Roman" pitchFamily="18" charset="0"/>
                <a:cs typeface="Times New Roman" pitchFamily="18" charset="0"/>
              </a:rPr>
              <a:t> и </a:t>
            </a:r>
            <a:r>
              <a:rPr lang="ru-RU" sz="1600" dirty="0" err="1" smtClean="0">
                <a:latin typeface="Times New Roman" pitchFamily="18" charset="0"/>
                <a:cs typeface="Times New Roman" pitchFamily="18" charset="0"/>
              </a:rPr>
              <a:t>неизвлекаемости</a:t>
            </a:r>
            <a:r>
              <a:rPr lang="ru-RU" sz="1600" dirty="0" smtClean="0">
                <a:latin typeface="Times New Roman" pitchFamily="18" charset="0"/>
                <a:cs typeface="Times New Roman" pitchFamily="18" charset="0"/>
              </a:rPr>
              <a:t>;</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взрывоопасные предметы, не поддающиеся диагностике.</a:t>
            </a: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ctr">
              <a:spcBef>
                <a:spcPts val="0"/>
              </a:spcBef>
              <a:buNone/>
            </a:pPr>
            <a:r>
              <a:rPr lang="ru-RU" sz="1600" b="1" dirty="0" smtClean="0">
                <a:latin typeface="Times New Roman" pitchFamily="18" charset="0"/>
                <a:cs typeface="Times New Roman" pitchFamily="18" charset="0"/>
              </a:rPr>
              <a:t>4-я степень опасности:</a:t>
            </a:r>
          </a:p>
          <a:p>
            <a:pPr marL="0" indent="0" algn="just">
              <a:spcBef>
                <a:spcPts val="0"/>
              </a:spcBef>
              <a:buClr>
                <a:srgbClr val="FF0000"/>
              </a:buClr>
              <a:buSzPct val="75000"/>
              <a:buFont typeface="Wingdings" pitchFamily="2" charset="2"/>
              <a:buChar char="ü"/>
            </a:pPr>
            <a:r>
              <a:rPr lang="ru-RU" sz="1600" dirty="0" smtClean="0">
                <a:latin typeface="Times New Roman" pitchFamily="18" charset="0"/>
                <a:cs typeface="Times New Roman" pitchFamily="18" charset="0"/>
              </a:rPr>
              <a:t> химические и специальные (в том числе на основе объемно-детонирующих систем) боеприпасы (боеголовки) в любом состоянии.</a:t>
            </a: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ctr">
              <a:spcBef>
                <a:spcPts val="0"/>
              </a:spcBef>
              <a:buNone/>
            </a:pPr>
            <a:r>
              <a:rPr lang="ru-RU" sz="1600" b="1" i="1" dirty="0" smtClean="0">
                <a:latin typeface="Times New Roman" pitchFamily="18" charset="0"/>
                <a:cs typeface="Times New Roman" pitchFamily="18" charset="0"/>
              </a:rPr>
              <a:t>Все обнаруженные взрывоопасные предметы до диагностики относятся к 3-й степени опасности.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15</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142984"/>
            <a:ext cx="8183880" cy="5000660"/>
          </a:xfrm>
        </p:spPr>
        <p:txBody>
          <a:bodyPr>
            <a:noAutofit/>
          </a:bodyPr>
          <a:lstStyle/>
          <a:p>
            <a:pPr marL="0" indent="0" algn="just">
              <a:spcBef>
                <a:spcPts val="0"/>
              </a:spcBef>
              <a:buNone/>
            </a:pPr>
            <a:r>
              <a:rPr lang="ru-RU" sz="1500" b="1" dirty="0" smtClean="0">
                <a:latin typeface="Times New Roman" pitchFamily="18" charset="0"/>
                <a:cs typeface="Times New Roman" pitchFamily="18" charset="0"/>
              </a:rPr>
              <a:t>Взрывчатые вещества (ВВ) - </a:t>
            </a:r>
            <a:r>
              <a:rPr lang="ru-RU" sz="1500" dirty="0" smtClean="0">
                <a:latin typeface="Times New Roman" pitchFamily="18" charset="0"/>
                <a:cs typeface="Times New Roman" pitchFamily="18" charset="0"/>
              </a:rPr>
              <a:t>химические соединения или их смеси, способные под воздействием внешнего импульса (удара, </a:t>
            </a:r>
            <a:r>
              <a:rPr lang="ru-RU" sz="1500" dirty="0" err="1" smtClean="0">
                <a:latin typeface="Times New Roman" pitchFamily="18" charset="0"/>
                <a:cs typeface="Times New Roman" pitchFamily="18" charset="0"/>
              </a:rPr>
              <a:t>накола</a:t>
            </a:r>
            <a:r>
              <a:rPr lang="ru-RU" sz="1500" dirty="0" smtClean="0">
                <a:latin typeface="Times New Roman" pitchFamily="18" charset="0"/>
                <a:cs typeface="Times New Roman" pitchFamily="18" charset="0"/>
              </a:rPr>
              <a:t>, трения, нагрева и т.п.) взрываться. Они характеризуются скоростью взрывчатого превращения (скоростью детонации), количеством выделяющегося тепла при взрыве, составом и объемом газообразующих продуктов, их максимальной температурой, чувствительностью к тепловым и механическим воздействиям, физической и химической стойкостью, а также бризантностью, работоспособностью (</a:t>
            </a:r>
            <a:r>
              <a:rPr lang="ru-RU" sz="1500" dirty="0" err="1" smtClean="0">
                <a:latin typeface="Times New Roman" pitchFamily="18" charset="0"/>
                <a:cs typeface="Times New Roman" pitchFamily="18" charset="0"/>
              </a:rPr>
              <a:t>фугасностью</a:t>
            </a:r>
            <a:r>
              <a:rPr lang="ru-RU" sz="1500" dirty="0" smtClean="0">
                <a:latin typeface="Times New Roman" pitchFamily="18" charset="0"/>
                <a:cs typeface="Times New Roman" pitchFamily="18" charset="0"/>
              </a:rPr>
              <a:t>).</a:t>
            </a:r>
          </a:p>
          <a:p>
            <a:pPr marL="0" indent="0" algn="just">
              <a:spcBef>
                <a:spcPts val="0"/>
              </a:spcBef>
              <a:buNone/>
            </a:pPr>
            <a:r>
              <a:rPr lang="ru-RU" sz="1500" b="1" i="1" dirty="0" smtClean="0">
                <a:latin typeface="Times New Roman" pitchFamily="18" charset="0"/>
                <a:cs typeface="Times New Roman" pitchFamily="18" charset="0"/>
              </a:rPr>
              <a:t>По своему составу ВВ делятся:</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на взрывчатые химические соединения;</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взрывчатые смеси.</a:t>
            </a:r>
          </a:p>
          <a:p>
            <a:pPr marL="0" indent="0" algn="just">
              <a:spcBef>
                <a:spcPts val="0"/>
              </a:spcBef>
              <a:buNone/>
            </a:pPr>
            <a:r>
              <a:rPr lang="ru-RU" sz="1500" b="1" i="1" dirty="0" smtClean="0">
                <a:latin typeface="Times New Roman" pitchFamily="18" charset="0"/>
                <a:cs typeface="Times New Roman" pitchFamily="18" charset="0"/>
              </a:rPr>
              <a:t>По своему назначению ВВ делятся:</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на инициирующие (первичные);</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бризантные (вторичные).</a:t>
            </a:r>
          </a:p>
          <a:p>
            <a:pPr marL="0" indent="0" algn="just">
              <a:spcBef>
                <a:spcPts val="0"/>
              </a:spcBef>
              <a:buNone/>
            </a:pPr>
            <a:r>
              <a:rPr lang="ru-RU" sz="1500" b="1" dirty="0" smtClean="0">
                <a:latin typeface="Times New Roman" pitchFamily="18" charset="0"/>
                <a:cs typeface="Times New Roman" pitchFamily="18" charset="0"/>
              </a:rPr>
              <a:t>К инициирующим ВВ </a:t>
            </a:r>
            <a:r>
              <a:rPr lang="ru-RU" sz="1500" dirty="0" smtClean="0">
                <a:latin typeface="Times New Roman" pitchFamily="18" charset="0"/>
                <a:cs typeface="Times New Roman" pitchFamily="18" charset="0"/>
              </a:rPr>
              <a:t>относятся гремучая ртуть, азид свинца, </a:t>
            </a:r>
            <a:r>
              <a:rPr lang="ru-RU" sz="1500" dirty="0" err="1" smtClean="0">
                <a:latin typeface="Times New Roman" pitchFamily="18" charset="0"/>
                <a:cs typeface="Times New Roman" pitchFamily="18" charset="0"/>
              </a:rPr>
              <a:t>тетразен</a:t>
            </a:r>
            <a:r>
              <a:rPr lang="ru-RU" sz="1500" dirty="0" smtClean="0">
                <a:latin typeface="Times New Roman" pitchFamily="18" charset="0"/>
                <a:cs typeface="Times New Roman" pitchFamily="18" charset="0"/>
              </a:rPr>
              <a:t>, </a:t>
            </a:r>
            <a:r>
              <a:rPr lang="ru-RU" sz="1500" dirty="0" err="1" smtClean="0">
                <a:latin typeface="Times New Roman" pitchFamily="18" charset="0"/>
                <a:cs typeface="Times New Roman" pitchFamily="18" charset="0"/>
              </a:rPr>
              <a:t>тиирс</a:t>
            </a:r>
            <a:r>
              <a:rPr lang="ru-RU" sz="1500" dirty="0" smtClean="0">
                <a:latin typeface="Times New Roman" pitchFamily="18" charset="0"/>
                <a:cs typeface="Times New Roman" pitchFamily="18" charset="0"/>
              </a:rPr>
              <a:t> (ТНРС).</a:t>
            </a:r>
          </a:p>
          <a:p>
            <a:pPr marL="0" indent="0" algn="just">
              <a:spcBef>
                <a:spcPts val="0"/>
              </a:spcBef>
              <a:buNone/>
            </a:pPr>
            <a:r>
              <a:rPr lang="ru-RU" sz="1500" b="1" dirty="0" smtClean="0">
                <a:latin typeface="Times New Roman" pitchFamily="18" charset="0"/>
                <a:cs typeface="Times New Roman" pitchFamily="18" charset="0"/>
              </a:rPr>
              <a:t>К бризантным ВВ </a:t>
            </a:r>
            <a:r>
              <a:rPr lang="ru-RU" sz="1500" dirty="0" smtClean="0">
                <a:latin typeface="Times New Roman" pitchFamily="18" charset="0"/>
                <a:cs typeface="Times New Roman" pitchFamily="18" charset="0"/>
              </a:rPr>
              <a:t>относятся </a:t>
            </a:r>
            <a:r>
              <a:rPr lang="ru-RU" sz="1500" dirty="0" err="1" smtClean="0">
                <a:latin typeface="Times New Roman" pitchFamily="18" charset="0"/>
                <a:cs typeface="Times New Roman" pitchFamily="18" charset="0"/>
              </a:rPr>
              <a:t>гексоген</a:t>
            </a:r>
            <a:r>
              <a:rPr lang="ru-RU" sz="1500" dirty="0" smtClean="0">
                <a:latin typeface="Times New Roman" pitchFamily="18" charset="0"/>
                <a:cs typeface="Times New Roman" pitchFamily="18" charset="0"/>
              </a:rPr>
              <a:t> (белый кристаллический водоустойчивый порошок), </a:t>
            </a:r>
            <a:r>
              <a:rPr lang="ru-RU" sz="1500" dirty="0" err="1" smtClean="0">
                <a:latin typeface="Times New Roman" pitchFamily="18" charset="0"/>
                <a:cs typeface="Times New Roman" pitchFamily="18" charset="0"/>
              </a:rPr>
              <a:t>октоген</a:t>
            </a:r>
            <a:r>
              <a:rPr lang="ru-RU" sz="1500" dirty="0" smtClean="0">
                <a:latin typeface="Times New Roman" pitchFamily="18" charset="0"/>
                <a:cs typeface="Times New Roman" pitchFamily="18" charset="0"/>
              </a:rPr>
              <a:t>, ТЭН, тетрил, пикриновая кислота, некоторые типы аммоналов и аммонитов, пластичные смеси бризантного ВВ (</a:t>
            </a:r>
            <a:r>
              <a:rPr lang="ru-RU" sz="1500" dirty="0" err="1" smtClean="0">
                <a:latin typeface="Times New Roman" pitchFamily="18" charset="0"/>
                <a:cs typeface="Times New Roman" pitchFamily="18" charset="0"/>
              </a:rPr>
              <a:t>гексогена</a:t>
            </a:r>
            <a:r>
              <a:rPr lang="ru-RU" sz="1500" dirty="0" smtClean="0">
                <a:latin typeface="Times New Roman" pitchFamily="18" charset="0"/>
                <a:cs typeface="Times New Roman" pitchFamily="18" charset="0"/>
              </a:rPr>
              <a:t>, тетрила и др.) с пластифицированными добавками.</a:t>
            </a:r>
          </a:p>
          <a:p>
            <a:pPr marL="0" indent="0" algn="just">
              <a:spcBef>
                <a:spcPts val="0"/>
              </a:spcBef>
              <a:buNone/>
            </a:pPr>
            <a:r>
              <a:rPr lang="ru-RU" sz="1500" b="1" i="1" dirty="0" smtClean="0">
                <a:latin typeface="Times New Roman" pitchFamily="18" charset="0"/>
                <a:cs typeface="Times New Roman" pitchFamily="18" charset="0"/>
              </a:rPr>
              <a:t>В состав зажигательных устройств входят различные </a:t>
            </a:r>
            <a:r>
              <a:rPr lang="ru-RU" sz="1500" dirty="0" smtClean="0">
                <a:latin typeface="Times New Roman" pitchFamily="18" charset="0"/>
                <a:cs typeface="Times New Roman" pitchFamily="18" charset="0"/>
              </a:rPr>
              <a:t>воспламеняющиеся и самовоспламеняющиеся вещества с большой температурой горения, такие, как бензины, масла, магнезии, фосфорсодержащие соединения и т.д. При взаимодействии они дают реакцию не взрыва, а горения.</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
        <p:nvSpPr>
          <p:cNvPr id="2" name="Заголовок 1"/>
          <p:cNvSpPr>
            <a:spLocks noGrp="1"/>
          </p:cNvSpPr>
          <p:nvPr>
            <p:ph type="title"/>
          </p:nvPr>
        </p:nvSpPr>
        <p:spPr>
          <a:xfrm>
            <a:off x="1357290" y="428604"/>
            <a:ext cx="6643734" cy="714380"/>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по взрывчатым веществам</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86346"/>
          </a:xfrm>
        </p:spPr>
        <p:txBody>
          <a:bodyPr>
            <a:noAutofit/>
          </a:bodyPr>
          <a:lstStyle/>
          <a:p>
            <a:pPr marL="0" indent="0" algn="ctr">
              <a:spcBef>
                <a:spcPts val="0"/>
              </a:spcBef>
              <a:buNone/>
            </a:pPr>
            <a:r>
              <a:rPr lang="ru-RU" sz="1600" b="1" dirty="0" smtClean="0">
                <a:latin typeface="Times New Roman" pitchFamily="18" charset="0"/>
                <a:cs typeface="Times New Roman" pitchFamily="18" charset="0"/>
              </a:rPr>
              <a:t>Действия при обнаружении взрывоопасных устройств и предметов</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При получении сообщения о заложенном взрывном устройстве (ВУ), обнаружении предметов, вызывающих такое подозрение, немедленно поставить в известность дежурную службу объекта (там, где она есть) и сообщить полученную информацию в дежурную часть органов МВД. При этом назвать точный адрес и название организации, где обнаружено взрывное устройство, номер телефона.</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До прибытия сотрудников милиции принять меры к ограждению подозрительного предмета и недопущению к нему людей в радиусе до 50—100 метров. Эвакуировать из здания (помещения) персонал и посетителей на расстоянии не менее 200 метров.</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По прибытии специалистов по обнаружению взрывных устройств действовать в соответствии с их указаниями.</a:t>
            </a:r>
          </a:p>
          <a:p>
            <a:pPr marL="0" indent="0" algn="ctr">
              <a:spcBef>
                <a:spcPts val="0"/>
              </a:spcBef>
              <a:buNone/>
            </a:pPr>
            <a:r>
              <a:rPr lang="ru-RU" sz="1600" b="1" dirty="0" smtClean="0">
                <a:latin typeface="Times New Roman" pitchFamily="18" charset="0"/>
                <a:cs typeface="Times New Roman" pitchFamily="18" charset="0"/>
              </a:rPr>
              <a:t>Категорически запрещается:</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самостоятельно предпринимать действия, нарушающие состояние подозрительного предмета, трогать или перемешать подозрительный предмет и другие предметы, находящиеся с ними в контакте;</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заливать жидкостями, засыпать грунтом или накрывать обнаруженный предмет тканевыми и другими материалами;</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пользоваться </a:t>
            </a:r>
            <a:r>
              <a:rPr lang="ru-RU" sz="1600" dirty="0" err="1" smtClean="0">
                <a:latin typeface="Times New Roman" pitchFamily="18" charset="0"/>
                <a:cs typeface="Times New Roman" pitchFamily="18" charset="0"/>
              </a:rPr>
              <a:t>электро</a:t>
            </a:r>
            <a:r>
              <a:rPr lang="ru-RU" sz="1600" dirty="0" smtClean="0">
                <a:latin typeface="Times New Roman" pitchFamily="18" charset="0"/>
                <a:cs typeface="Times New Roman" pitchFamily="18" charset="0"/>
              </a:rPr>
              <a:t>-, радиоаппаратурой, переговорными устройствами или рацией вблизи обнаруженного предмета, переезжать на автомобиле;</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
        <p:nvSpPr>
          <p:cNvPr id="2" name="Заголовок 1"/>
          <p:cNvSpPr>
            <a:spLocks noGrp="1"/>
          </p:cNvSpPr>
          <p:nvPr>
            <p:ph type="title"/>
          </p:nvPr>
        </p:nvSpPr>
        <p:spPr>
          <a:xfrm>
            <a:off x="1357290" y="428604"/>
            <a:ext cx="6643734" cy="857256"/>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руководителям учреждений и населению по действиям при обнаружении взрывоопасных устройств и предметов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500726"/>
          </a:xfrm>
        </p:spPr>
        <p:txBody>
          <a:bodyPr>
            <a:noAutofit/>
          </a:bodyPr>
          <a:lstStyle/>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оказывать температурное, звуковое, световое, механическое воздействие на взрывоопасный предмет;</a:t>
            </a:r>
          </a:p>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нельзя прикасаться к взрывоопасному предмету, находясь в одежде с синтетическими волокнами.</a:t>
            </a:r>
          </a:p>
          <a:p>
            <a:pPr marL="0" indent="0" algn="ctr">
              <a:spcBef>
                <a:spcPts val="0"/>
              </a:spcBef>
              <a:buNone/>
            </a:pPr>
            <a:r>
              <a:rPr lang="ru-RU" sz="1500" b="1" i="1" dirty="0" smtClean="0">
                <a:latin typeface="Times New Roman" pitchFamily="18" charset="0"/>
                <a:cs typeface="Times New Roman" pitchFamily="18" charset="0"/>
              </a:rPr>
              <a:t>На случаи нападения, пожара, обнаружения взрывной закладки должен быть план.</a:t>
            </a:r>
          </a:p>
          <a:p>
            <a:pPr marL="0" indent="0" algn="ctr">
              <a:spcBef>
                <a:spcPts val="0"/>
              </a:spcBef>
              <a:buNone/>
            </a:pPr>
            <a:endParaRPr lang="ru-RU" sz="1500" dirty="0" smtClean="0">
              <a:latin typeface="Times New Roman" pitchFamily="18" charset="0"/>
              <a:cs typeface="Times New Roman" pitchFamily="18" charset="0"/>
            </a:endParaRPr>
          </a:p>
          <a:p>
            <a:pPr marL="0" indent="0" algn="ctr">
              <a:spcBef>
                <a:spcPts val="0"/>
              </a:spcBef>
              <a:buNone/>
            </a:pPr>
            <a:r>
              <a:rPr lang="ru-RU" sz="1500" b="1" dirty="0" smtClean="0">
                <a:latin typeface="Times New Roman" pitchFamily="18" charset="0"/>
                <a:cs typeface="Times New Roman" pitchFamily="18" charset="0"/>
              </a:rPr>
              <a:t>Все должны знать:</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кто в таких случаях является старшим (чьи распоряжения в критической ситуации не оспариваются). Как правило, подобные функции должен брать на себя руководитель, отвечающий за безопасность объекта. Сотрудники службы безопасности обеспечивают согласованность действий и предупреждение паники.</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пути эвакуации людей, выноса оборудования, ценностей. Должна предусматриваться последующая охрана их в месте сосредоточения и определены места сосредоточения людей на безопасном удалении.</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порядок оповещения людей на объекте и органов власти. Телефоны аварийных служб должны находиться у дежурного, в службе охраны, у секретаря, и сотрудников безопасности. Необходимо проводить обязательные учебные тренировки, т.к. они неизбежно выявят скрытые недостатки самого продуманного плана и позволят избежать их в реальной ситуации.</a:t>
            </a:r>
          </a:p>
          <a:p>
            <a:pPr marL="0" indent="0" algn="ctr">
              <a:spcBef>
                <a:spcPts val="0"/>
              </a:spcBef>
              <a:buNone/>
            </a:pPr>
            <a:r>
              <a:rPr lang="ru-RU" sz="1500" b="1" i="1" dirty="0" smtClean="0">
                <a:latin typeface="Times New Roman" pitchFamily="18" charset="0"/>
                <a:cs typeface="Times New Roman" pitchFamily="18" charset="0"/>
              </a:rPr>
              <a:t>В случае угрозы применения ВУ при оповещении людей лучше указывать менее опасную, но достаточно правдоподобную версию, чтобы избежать излишней паники при эвакуации.</a:t>
            </a:r>
          </a:p>
          <a:p>
            <a:pPr marL="0" indent="0" algn="just">
              <a:spcBef>
                <a:spcPts val="0"/>
              </a:spcBef>
              <a:buNone/>
            </a:pPr>
            <a:r>
              <a:rPr lang="ru-RU" sz="1500" dirty="0" smtClean="0">
                <a:latin typeface="Times New Roman" pitchFamily="18" charset="0"/>
                <a:cs typeface="Times New Roman" pitchFamily="18" charset="0"/>
              </a:rPr>
              <a:t>После окончания рабочего дня (ухода сотрудников) силами охраны обязательно должен проводиться тщательный досмотр местности и помещений на предмет обнаружения </a:t>
            </a:r>
            <a:r>
              <a:rPr lang="ru-RU" sz="1500" dirty="0" err="1" smtClean="0">
                <a:latin typeface="Times New Roman" pitchFamily="18" charset="0"/>
                <a:cs typeface="Times New Roman" pitchFamily="18" charset="0"/>
              </a:rPr>
              <a:t>взрыво</a:t>
            </a:r>
            <a:r>
              <a:rPr lang="ru-RU" sz="1500" dirty="0" smtClean="0">
                <a:latin typeface="Times New Roman" pitchFamily="18" charset="0"/>
                <a:cs typeface="Times New Roman" pitchFamily="18" charset="0"/>
              </a:rPr>
              <a:t>- и пожароопасных предметов.</a:t>
            </a:r>
          </a:p>
        </p:txBody>
      </p:sp>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500726"/>
          </a:xfrm>
        </p:spPr>
        <p:txBody>
          <a:bodyPr>
            <a:noAutofit/>
          </a:bodyPr>
          <a:lstStyle/>
          <a:p>
            <a:pPr marL="0" algn="ctr">
              <a:spcBef>
                <a:spcPts val="0"/>
              </a:spcBef>
              <a:buNone/>
            </a:pPr>
            <a:r>
              <a:rPr lang="ru-RU" sz="1600" b="1" i="1" dirty="0" smtClean="0">
                <a:latin typeface="Times New Roman" pitchFamily="18" charset="0"/>
                <a:cs typeface="Times New Roman" pitchFamily="18" charset="0"/>
              </a:rPr>
              <a:t>Обезвреживание взрывного устройства или локализация взрыва должна производиться подготовленными минерами-подрывниками или другими обученными специалистами после удаления людей из опасной зоны и выставления оцепления.</a:t>
            </a:r>
          </a:p>
          <a:p>
            <a:pPr marL="0" algn="just">
              <a:spcBef>
                <a:spcPts val="0"/>
              </a:spcBef>
              <a:buNone/>
            </a:pPr>
            <a:r>
              <a:rPr lang="ru-RU" sz="1600" dirty="0" smtClean="0">
                <a:latin typeface="Times New Roman" pitchFamily="18" charset="0"/>
                <a:cs typeface="Times New Roman" pitchFamily="18" charset="0"/>
              </a:rPr>
              <a:t>Взрывное устройство содержит, как правило, от нескольких десятков граммов до нескольких килограммов взрывчатого вещества (ВВ). Поэтому ВУ в принципе можно обнаружить путем регистрации газообразных испарений продуктов медленного разложения или испарения ВВ. Регистрация может осуществляться с помощью химического, спектрометрического и других способов.</a:t>
            </a:r>
          </a:p>
          <a:p>
            <a:pPr marL="0" algn="just">
              <a:spcBef>
                <a:spcPts val="0"/>
              </a:spcBef>
              <a:buNone/>
            </a:pPr>
            <a:r>
              <a:rPr lang="ru-RU" sz="1600" dirty="0" smtClean="0">
                <a:latin typeface="Times New Roman" pitchFamily="18" charset="0"/>
                <a:cs typeface="Times New Roman" pitchFamily="18" charset="0"/>
              </a:rPr>
              <a:t>К специальным средствам, реагирующим на присутствие ВВ относятся газоанализаторы — семейство приборов, сходных по своему устройству и принципу действия войсковому прибору химической разведки (ВПХР), который применяется для обнаружения отравляющих веществ. Газоанализаторы позволяют, в зависимости от вида применяемых ВВ, достаточно успешно выявлять их на местности, в помещениях, в скрытых объемах по следам паров этих ВВ в воздухе. Имеются стационарные модели с автономным пробоотборником и портативные автономные модели.</a:t>
            </a:r>
          </a:p>
          <a:p>
            <a:pPr marL="0" algn="just">
              <a:spcBef>
                <a:spcPts val="0"/>
              </a:spcBef>
              <a:buNone/>
            </a:pPr>
            <a:r>
              <a:rPr lang="ru-RU" sz="1600" dirty="0" smtClean="0">
                <a:latin typeface="Times New Roman" pitchFamily="18" charset="0"/>
                <a:cs typeface="Times New Roman" pitchFamily="18" charset="0"/>
              </a:rPr>
              <a:t>На современном рынке представлены отечественные портативные газоанализаторы ВВ М-01, М-02 и другие.</a:t>
            </a:r>
          </a:p>
          <a:p>
            <a:pPr marL="0" algn="just">
              <a:spcBef>
                <a:spcPts val="0"/>
              </a:spcBef>
              <a:buNone/>
            </a:pPr>
            <a:r>
              <a:rPr lang="ru-RU" sz="1600" dirty="0" smtClean="0">
                <a:latin typeface="Times New Roman" pitchFamily="18" charset="0"/>
                <a:cs typeface="Times New Roman" pitchFamily="18" charset="0"/>
              </a:rPr>
              <a:t>Из последних достижений в области непосредственного обнаружения ВВ можно отметить нейтронные дефектоскопы — принцип их работы основан на том, что ВВ выявляется как объект с повышенным содержанием атомов водорода. Нейтроны от слабого источника дефектоскопа, попадая на ВВ, рассеиваются на атомы водорода и фиксируются приемным устройством.</a:t>
            </a:r>
            <a:endParaRPr lang="ru-RU" sz="15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285860"/>
            <a:ext cx="8183880" cy="4643470"/>
          </a:xfrm>
        </p:spPr>
        <p:txBody>
          <a:bodyPr>
            <a:noAutofit/>
          </a:bodyPr>
          <a:lstStyle/>
          <a:p>
            <a:pPr marL="0" indent="0" algn="ctr">
              <a:spcBef>
                <a:spcPts val="0"/>
              </a:spcBef>
              <a:buClr>
                <a:srgbClr val="FF0000"/>
              </a:buClr>
              <a:buNone/>
            </a:pPr>
            <a:r>
              <a:rPr lang="ru-RU" sz="1500" b="1" dirty="0" smtClean="0">
                <a:latin typeface="Times New Roman" pitchFamily="18" charset="0"/>
                <a:cs typeface="Times New Roman" pitchFamily="18" charset="0"/>
              </a:rPr>
              <a:t>ВИДЫ ТЕРАКТОВ</a:t>
            </a:r>
          </a:p>
          <a:p>
            <a:pPr marL="0" indent="0" algn="just">
              <a:spcBef>
                <a:spcPts val="0"/>
              </a:spcBef>
              <a:buClr>
                <a:srgbClr val="FF0000"/>
              </a:buClr>
              <a:buNone/>
            </a:pPr>
            <a:r>
              <a:rPr lang="ru-RU" sz="1500" dirty="0" smtClean="0">
                <a:latin typeface="Times New Roman" pitchFamily="18" charset="0"/>
                <a:cs typeface="Times New Roman" pitchFamily="18" charset="0"/>
              </a:rPr>
              <a:t>Защита личности, общества и государства от терроризма, согласно Концепции национальной безопасности РФ, является важной составляющей национальных интересов России.</a:t>
            </a:r>
          </a:p>
          <a:p>
            <a:pPr marL="0" indent="0" algn="ctr">
              <a:spcBef>
                <a:spcPts val="0"/>
              </a:spcBef>
              <a:buClr>
                <a:srgbClr val="FF0000"/>
              </a:buClr>
              <a:buNone/>
            </a:pPr>
            <a:r>
              <a:rPr lang="ru-RU" sz="1500" b="1" dirty="0" smtClean="0">
                <a:latin typeface="Times New Roman" pitchFamily="18" charset="0"/>
                <a:cs typeface="Times New Roman" pitchFamily="18" charset="0"/>
              </a:rPr>
              <a:t>Что такое террористическая акция?</a:t>
            </a:r>
          </a:p>
          <a:p>
            <a:pPr marL="0" indent="0" algn="just">
              <a:spcBef>
                <a:spcPts val="0"/>
              </a:spcBef>
              <a:buClr>
                <a:srgbClr val="FF0000"/>
              </a:buClr>
              <a:buNone/>
            </a:pPr>
            <a:r>
              <a:rPr lang="ru-RU" sz="1500" dirty="0" smtClean="0">
                <a:latin typeface="Times New Roman" pitchFamily="18" charset="0"/>
                <a:cs typeface="Times New Roman" pitchFamily="18" charset="0"/>
              </a:rPr>
              <a:t>Это непосредственное совершение преступления террористического характера в различных формах:</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взрыв;</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поджог;</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применение или угроза применения ядерных взрывных устройств, радиоактивных, химических, биологических, взрывчатых, токсических, отравляющих, ядовитых веществ;</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уничтожение, повреждение или захват транспортных средств или других объектов;</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посягательство на жизнь государственного или общественного деятеля, представителя национальных, этнических, религиозных или иных групп населения;</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захват заложников, похищение человека;</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создание опасности причинения вреда жизни, здоровью или имуществу лицам путём создания условий для аварий и катастроф техногенного характера либо реальной угрозы создания такой опасности;</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распространение угроз в любой форме и любыми средствами;</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иные преднамеренные действия, создающие опасность гибели людей, причинения значительного имущественного ущерба.</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
        <p:nvSpPr>
          <p:cNvPr id="2" name="Заголовок 1"/>
          <p:cNvSpPr>
            <a:spLocks noGrp="1"/>
          </p:cNvSpPr>
          <p:nvPr>
            <p:ph type="title"/>
          </p:nvPr>
        </p:nvSpPr>
        <p:spPr>
          <a:xfrm>
            <a:off x="1357290" y="571480"/>
            <a:ext cx="6643734" cy="642942"/>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 НАСЕЛЕНИЮ</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(виды террористических актов)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715040"/>
          </a:xfrm>
        </p:spPr>
        <p:txBody>
          <a:bodyPr>
            <a:noAutofit/>
          </a:bodyPr>
          <a:lstStyle/>
          <a:p>
            <a:pPr marL="0" algn="just">
              <a:spcBef>
                <a:spcPts val="0"/>
              </a:spcBef>
              <a:buNone/>
            </a:pPr>
            <a:r>
              <a:rPr lang="ru-RU" sz="1600" dirty="0" smtClean="0">
                <a:latin typeface="Times New Roman" pitchFamily="18" charset="0"/>
                <a:cs typeface="Times New Roman" pitchFamily="18" charset="0"/>
              </a:rPr>
              <a:t>К подобным устройствам относится нейтронный дефектоскоп отечественного  производства «Исток-Н» в портативном варианте.</a:t>
            </a:r>
          </a:p>
          <a:p>
            <a:pPr marL="0" algn="just">
              <a:spcBef>
                <a:spcPts val="0"/>
              </a:spcBef>
              <a:buNone/>
            </a:pPr>
            <a:r>
              <a:rPr lang="ru-RU" sz="1600" dirty="0" smtClean="0">
                <a:latin typeface="Times New Roman" pitchFamily="18" charset="0"/>
                <a:cs typeface="Times New Roman" pitchFamily="18" charset="0"/>
              </a:rPr>
              <a:t>Следует, однако, заметить, что в настоящее время лучшим детектором ВВ является собачий нос. Специально обученные собаки </a:t>
            </a:r>
            <a:r>
              <a:rPr lang="ru-RU" sz="1600" dirty="0" err="1" smtClean="0">
                <a:latin typeface="Times New Roman" pitchFamily="18" charset="0"/>
                <a:cs typeface="Times New Roman" pitchFamily="18" charset="0"/>
              </a:rPr>
              <a:t>миннорозыскной</a:t>
            </a:r>
            <a:r>
              <a:rPr lang="ru-RU" sz="1600" dirty="0" smtClean="0">
                <a:latin typeface="Times New Roman" pitchFamily="18" charset="0"/>
                <a:cs typeface="Times New Roman" pitchFamily="18" charset="0"/>
              </a:rPr>
              <a:t> службы способны избирательно обнаруживать весьма малые количества ВВ в грунте, багаже пассажиров, кейсе, автомобиле и т.д.</a:t>
            </a:r>
          </a:p>
          <a:p>
            <a:pPr marL="0" indent="0" algn="just">
              <a:spcBef>
                <a:spcPts val="0"/>
              </a:spcBef>
              <a:buNone/>
            </a:pPr>
            <a:r>
              <a:rPr lang="ru-RU" sz="1600" dirty="0" smtClean="0">
                <a:latin typeface="Times New Roman" pitchFamily="18" charset="0"/>
                <a:cs typeface="Times New Roman" pitchFamily="18" charset="0"/>
              </a:rPr>
              <a:t>К сожалению, эффективность поиска зависит от психофизиологического состояния собаки. Собаки должны постоянно тренироваться. Пропуски в работе или тренировке более 1 — 2 месяцев недопустимы.</a:t>
            </a:r>
            <a:endParaRPr lang="ru-RU" sz="15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86346"/>
          </a:xfrm>
        </p:spPr>
        <p:txBody>
          <a:bodyPr>
            <a:noAutofit/>
          </a:bodyPr>
          <a:lstStyle/>
          <a:p>
            <a:pPr marL="0" indent="0" algn="ctr">
              <a:spcBef>
                <a:spcPts val="0"/>
              </a:spcBef>
              <a:buNone/>
            </a:pPr>
            <a:r>
              <a:rPr lang="ru-RU" sz="1600" b="1" i="1" dirty="0" smtClean="0">
                <a:latin typeface="Times New Roman" pitchFamily="18" charset="0"/>
                <a:cs typeface="Times New Roman" pitchFamily="18" charset="0"/>
              </a:rPr>
              <a:t>Взрывные устройства (ВУ) могут быть самыми разнообразными как по внешнему виду, так и по принципу их действия.</a:t>
            </a:r>
          </a:p>
          <a:p>
            <a:pPr marL="0" indent="0" algn="just">
              <a:spcBef>
                <a:spcPts val="0"/>
              </a:spcBef>
              <a:buNone/>
            </a:pPr>
            <a:r>
              <a:rPr lang="ru-RU" sz="1600" dirty="0" smtClean="0">
                <a:latin typeface="Times New Roman" pitchFamily="18" charset="0"/>
                <a:cs typeface="Times New Roman" pitchFamily="18" charset="0"/>
              </a:rPr>
              <a:t>Например, ВУ в виде сумки, кейса, чемодана могут взорваться при попытке сдвинуть их с места, поднять, открыть.</a:t>
            </a:r>
          </a:p>
          <a:p>
            <a:pPr marL="0" indent="0" algn="just">
              <a:spcBef>
                <a:spcPts val="0"/>
              </a:spcBef>
              <a:buNone/>
            </a:pPr>
            <a:r>
              <a:rPr lang="ru-RU" sz="1600" dirty="0" smtClean="0">
                <a:latin typeface="Times New Roman" pitchFamily="18" charset="0"/>
                <a:cs typeface="Times New Roman" pitchFamily="18" charset="0"/>
              </a:rPr>
              <a:t>Большое распространение получили взрывные устройства, срабатывающие при включении радиоприемника, телевизора, электрического фонарика или других предметов бытовой техники, работающих от электрической сети, аккумуляторов или батареек. Включением этих устройств замыкается электровзрывная сеть, в результате чего срабатывает </a:t>
            </a:r>
            <a:r>
              <a:rPr lang="ru-RU" sz="1600" dirty="0" err="1" smtClean="0">
                <a:latin typeface="Times New Roman" pitchFamily="18" charset="0"/>
                <a:cs typeface="Times New Roman" pitchFamily="18" charset="0"/>
              </a:rPr>
              <a:t>электродетонатор</a:t>
            </a:r>
            <a:r>
              <a:rPr lang="ru-RU" sz="1600" dirty="0" smtClean="0">
                <a:latin typeface="Times New Roman" pitchFamily="18" charset="0"/>
                <a:cs typeface="Times New Roman" pitchFamily="18" charset="0"/>
              </a:rPr>
              <a:t> или </a:t>
            </a:r>
            <a:r>
              <a:rPr lang="ru-RU" sz="1600" dirty="0" err="1" smtClean="0">
                <a:latin typeface="Times New Roman" pitchFamily="18" charset="0"/>
                <a:cs typeface="Times New Roman" pitchFamily="18" charset="0"/>
              </a:rPr>
              <a:t>электрозапал</a:t>
            </a:r>
            <a:r>
              <a:rPr lang="ru-RU" sz="1600" dirty="0" smtClean="0">
                <a:latin typeface="Times New Roman" pitchFamily="18" charset="0"/>
                <a:cs typeface="Times New Roman" pitchFamily="18" charset="0"/>
              </a:rPr>
              <a:t> и происходит взрыв заряда ВВ.</a:t>
            </a:r>
          </a:p>
          <a:p>
            <a:pPr marL="0" indent="0" algn="just">
              <a:spcBef>
                <a:spcPts val="0"/>
              </a:spcBef>
              <a:buNone/>
            </a:pPr>
            <a:r>
              <a:rPr lang="ru-RU" sz="1600" dirty="0" smtClean="0">
                <a:latin typeface="Times New Roman" pitchFamily="18" charset="0"/>
                <a:cs typeface="Times New Roman" pitchFamily="18" charset="0"/>
              </a:rPr>
              <a:t>В автомобиле взрывное устройство может сработать при повороте ключа зажигания или даже в тот момент, когда ключ вставляется в замок зажигания либо включаются потребители энергии (фары, стеклоподъемники, стеклоочистители и т.д.). Взрыватель может быть установлен в выхлопной коллектор двигателя, в глушитель. При этом замыкание контактов произойдет после нагрева чувствительных элементов взрывателя (контактов) до определенной температуры.</a:t>
            </a:r>
          </a:p>
          <a:p>
            <a:pPr marL="0" indent="0" algn="just">
              <a:spcBef>
                <a:spcPts val="0"/>
              </a:spcBef>
              <a:buNone/>
            </a:pPr>
            <a:r>
              <a:rPr lang="ru-RU" sz="1600" dirty="0" smtClean="0">
                <a:latin typeface="Times New Roman" pitchFamily="18" charset="0"/>
                <a:cs typeface="Times New Roman" pitchFamily="18" charset="0"/>
              </a:rPr>
              <a:t>Могут использоваться также взрывные устройства с часовым механизмом от механических, электромеханических  или электронных часов. Такие взрывные устройства в состоянии срабатывать в установленное заранее время.</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
        <p:nvSpPr>
          <p:cNvPr id="2" name="Заголовок 1"/>
          <p:cNvSpPr>
            <a:spLocks noGrp="1"/>
          </p:cNvSpPr>
          <p:nvPr>
            <p:ph type="title"/>
          </p:nvPr>
        </p:nvSpPr>
        <p:spPr>
          <a:xfrm>
            <a:off x="1357290" y="428604"/>
            <a:ext cx="6643734" cy="857256"/>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по демаскирующие признаки взрывных устройств и предметов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715040"/>
          </a:xfrm>
        </p:spPr>
        <p:txBody>
          <a:bodyPr>
            <a:noAutofit/>
          </a:bodyPr>
          <a:lstStyle/>
          <a:p>
            <a:pPr marL="0" indent="0" algn="ctr">
              <a:spcBef>
                <a:spcPts val="0"/>
              </a:spcBef>
              <a:buNone/>
            </a:pPr>
            <a:r>
              <a:rPr lang="ru-RU" sz="1550" b="1" dirty="0" smtClean="0">
                <a:latin typeface="Times New Roman" pitchFamily="18" charset="0"/>
                <a:cs typeface="Times New Roman" pitchFamily="18" charset="0"/>
              </a:rPr>
              <a:t>Демаскирующие признаки взрывного устройства:</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наличие ВВ в конструкции взрывного устройства;</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наличие антенны с радиоприемным устройством у радиоуправляемого ВУ;</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наличие часового механизма или электронного таймера (временного взрывателя);</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наличие проводной линии управления;</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наличие локально расположенной массы металла;</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неоднородности вмещающей среды (нарушение поверхности грунта, дорожного покрытия, стены здания, нарушение цвета растительности или снежного покрова и т.д.);</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наличие теплового контраста между местом установки и окружающим фоном;</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характерная форма ВУ.</a:t>
            </a:r>
          </a:p>
          <a:p>
            <a:pPr marL="0" indent="0" algn="just">
              <a:spcBef>
                <a:spcPts val="0"/>
              </a:spcBef>
              <a:buNone/>
            </a:pPr>
            <a:r>
              <a:rPr lang="ru-RU" sz="1550" dirty="0" smtClean="0">
                <a:latin typeface="Times New Roman" pitchFamily="18" charset="0"/>
                <a:cs typeface="Times New Roman" pitchFamily="18" charset="0"/>
              </a:rPr>
              <a:t>Часто объектом подрыва является личный или служебный автомобиль. </a:t>
            </a:r>
            <a:r>
              <a:rPr lang="ru-RU" sz="1550" b="1" i="1" dirty="0" smtClean="0">
                <a:latin typeface="Times New Roman" pitchFamily="18" charset="0"/>
                <a:cs typeface="Times New Roman" pitchFamily="18" charset="0"/>
              </a:rPr>
              <a:t>Основные места для минирования в машине — сиденье водителя, днище под передними сиденьями, бензобак, капот и другие места. </a:t>
            </a:r>
            <a:r>
              <a:rPr lang="ru-RU" sz="1550" dirty="0" smtClean="0">
                <a:latin typeface="Times New Roman" pitchFamily="18" charset="0"/>
                <a:cs typeface="Times New Roman" pitchFamily="18" charset="0"/>
              </a:rPr>
              <a:t>Кроме того, мина большой мощности может устанавливаться неподалеку от автомобиля или в соседней машине. Но в этом случае требуется управление ею извне по радио или подрыв с помощью электрического провода. Иными словами, преступник должен находиться неподалеку от места преступления и вести</a:t>
            </a:r>
          </a:p>
          <a:p>
            <a:pPr marL="0" indent="0" algn="just">
              <a:spcBef>
                <a:spcPts val="0"/>
              </a:spcBef>
              <a:buNone/>
            </a:pPr>
            <a:r>
              <a:rPr lang="ru-RU" sz="1550" dirty="0" smtClean="0">
                <a:latin typeface="Times New Roman" pitchFamily="18" charset="0"/>
                <a:cs typeface="Times New Roman" pitchFamily="18" charset="0"/>
              </a:rPr>
              <a:t>наблюдение, что для него считается нежелательным.</a:t>
            </a:r>
          </a:p>
          <a:p>
            <a:pPr marL="0" indent="0" algn="ctr">
              <a:spcBef>
                <a:spcPts val="0"/>
              </a:spcBef>
              <a:buNone/>
            </a:pPr>
            <a:r>
              <a:rPr lang="ru-RU" sz="1550" b="1" dirty="0" smtClean="0">
                <a:latin typeface="Times New Roman" pitchFamily="18" charset="0"/>
                <a:cs typeface="Times New Roman" pitchFamily="18" charset="0"/>
              </a:rPr>
              <a:t>Настораживающими вас признаками должны служить следующие:</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появление какой-либо новой детали внутри или снаружи автомобиля;</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остатки упаковочных материалов, изоляционной ленты, обрезков проводов неподалеку от автомобиля или внутри салона;</a:t>
            </a:r>
          </a:p>
          <a:p>
            <a:pPr marL="0" indent="0" algn="just">
              <a:spcBef>
                <a:spcPts val="0"/>
              </a:spcBef>
              <a:buClr>
                <a:srgbClr val="FF0000"/>
              </a:buClr>
              <a:buSzPct val="75000"/>
              <a:buFont typeface="Wingdings" pitchFamily="2" charset="2"/>
              <a:buChar char="v"/>
            </a:pPr>
            <a:r>
              <a:rPr lang="ru-RU" sz="1550" dirty="0" smtClean="0">
                <a:latin typeface="Times New Roman" pitchFamily="18" charset="0"/>
                <a:cs typeface="Times New Roman" pitchFamily="18" charset="0"/>
              </a:rPr>
              <a:t> натянутая леска, проволока, провод, шнур, веревка, так или иначе прикрепленная к любой части автомобиля;</a:t>
            </a:r>
          </a:p>
        </p:txBody>
      </p:sp>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715040"/>
          </a:xfrm>
        </p:spPr>
        <p:txBody>
          <a:bodyPr>
            <a:noAutofit/>
          </a:bodyPr>
          <a:lstStyle/>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чужая сумка, коробка, чемодан, пакет, сверток внутри салона или в багажнике;</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появившиеся уже после парковки машины пакеты из-под соков, молока, консервные банки, свертки, коробки и т.п. недалеко от автомобиля.</a:t>
            </a:r>
          </a:p>
          <a:p>
            <a:pPr marL="0" indent="0" algn="ctr">
              <a:spcBef>
                <a:spcPts val="0"/>
              </a:spcBef>
              <a:buNone/>
            </a:pPr>
            <a:r>
              <a:rPr lang="ru-RU" sz="1600" b="1" i="1" dirty="0" smtClean="0">
                <a:latin typeface="Times New Roman" pitchFamily="18" charset="0"/>
                <a:cs typeface="Times New Roman" pitchFamily="18" charset="0"/>
              </a:rPr>
              <a:t>Для покушения может использоваться и почтовый канал.</a:t>
            </a:r>
          </a:p>
          <a:p>
            <a:pPr marL="0" indent="0" algn="just">
              <a:spcBef>
                <a:spcPts val="0"/>
              </a:spcBef>
              <a:buNone/>
            </a:pPr>
            <a:r>
              <a:rPr lang="ru-RU" sz="1600" dirty="0" smtClean="0">
                <a:latin typeface="Times New Roman" pitchFamily="18" charset="0"/>
                <a:cs typeface="Times New Roman" pitchFamily="18" charset="0"/>
              </a:rPr>
              <a:t>Взрывные устройства, которые закладывают в конверты, бандероли и посылки могут быть как мгновенного, так и замедленного действия. Взрыватели мгновенного действия вызывают срабатывание взрывного устройства при нажатии, ударе, прокалывании, снятии нагрузки, разрушении элементов конструкции, просвечивании ярким светом и т.д. Например, взрывные устройства в бандеролях срабатывают либо при открывании, либо при попытке извлечь книгу или коробку из упаковки. Взрывные устройства в посылках обычно срабатывают при вскрытии крышки посылочного ящика.</a:t>
            </a:r>
          </a:p>
          <a:p>
            <a:pPr marL="0" indent="0" algn="just">
              <a:spcBef>
                <a:spcPts val="0"/>
              </a:spcBef>
              <a:buNone/>
            </a:pPr>
            <a:r>
              <a:rPr lang="ru-RU" sz="1600" dirty="0" smtClean="0">
                <a:latin typeface="Times New Roman" pitchFamily="18" charset="0"/>
                <a:cs typeface="Times New Roman" pitchFamily="18" charset="0"/>
              </a:rPr>
              <a:t>Однако, независимо от типа взрывателя и взрывного устройства, письма, бандероли и посылки с подобной начинкой неизбежно обладают рядом признаков, по которым их можно отличить от обычных почтовых отправлений. Эти признаки делятся на основные и вспомогательные.</a:t>
            </a:r>
          </a:p>
          <a:p>
            <a:pPr marL="0" indent="0" algn="just">
              <a:spcBef>
                <a:spcPts val="0"/>
              </a:spcBef>
              <a:buNone/>
            </a:pPr>
            <a:r>
              <a:rPr lang="ru-RU" sz="1600" b="1" dirty="0" smtClean="0">
                <a:latin typeface="Times New Roman" pitchFamily="18" charset="0"/>
                <a:cs typeface="Times New Roman" pitchFamily="18" charset="0"/>
              </a:rPr>
              <a:t>К числу основных признаков относят :</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толщина письма от 3-х мм и выше, при этом в нем есть отдельные утолщения;</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смещение центра тяжести письма (пакета) к одной из его сторон;</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наличие в конверте перемещающихся предметов или порошкообразных материалов;</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наличие во вложении металлических либо пластмассовых предметов;</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наличие на конверте масляных пятен, проколов, металлических кнопок, полосок и т.д.;</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наличие необычного запаха (миндаля, марципана, жженой пластмассы и других);</a:t>
            </a:r>
            <a:endParaRPr lang="ru-RU" sz="155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23</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715040"/>
          </a:xfrm>
        </p:spPr>
        <p:txBody>
          <a:bodyPr>
            <a:noAutofit/>
          </a:bodyPr>
          <a:lstStyle/>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тикание</a:t>
            </a:r>
            <a:r>
              <a:rPr lang="ru-RU" sz="1600" dirty="0" smtClean="0">
                <a:latin typeface="Times New Roman" pitchFamily="18" charset="0"/>
                <a:cs typeface="Times New Roman" pitchFamily="18" charset="0"/>
              </a:rPr>
              <a:t>» в бандеролях и посылках часового механизма (один из самых простых и распространенных взрывателей делают с помощью обычного будильника);</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в конвертах и пакетах, в посылочных ящиках при их переворачивании слышен шорох пересыпающегося порошка.</a:t>
            </a:r>
          </a:p>
          <a:p>
            <a:pPr marL="0" indent="0" algn="ctr">
              <a:spcBef>
                <a:spcPts val="0"/>
              </a:spcBef>
              <a:buNone/>
            </a:pPr>
            <a:r>
              <a:rPr lang="ru-RU" sz="1600" b="1" i="1" dirty="0" smtClean="0">
                <a:latin typeface="Times New Roman" pitchFamily="18" charset="0"/>
                <a:cs typeface="Times New Roman" pitchFamily="18" charset="0"/>
              </a:rPr>
              <a:t>Наличие хотя бы одного из перечисленных признаков (а тем более сразу нескольких) позволяет предполагать присутствие в почтовом отправлении взрывной «начинки».</a:t>
            </a:r>
          </a:p>
          <a:p>
            <a:pPr marL="0" indent="0" algn="ctr">
              <a:spcBef>
                <a:spcPts val="0"/>
              </a:spcBef>
              <a:buNone/>
            </a:pPr>
            <a:r>
              <a:rPr lang="ru-RU" sz="1600" b="1" dirty="0" smtClean="0">
                <a:latin typeface="Times New Roman" pitchFamily="18" charset="0"/>
                <a:cs typeface="Times New Roman" pitchFamily="18" charset="0"/>
              </a:rPr>
              <a:t> </a:t>
            </a:r>
          </a:p>
          <a:p>
            <a:pPr marL="0" indent="0" algn="ctr">
              <a:spcBef>
                <a:spcPts val="0"/>
              </a:spcBef>
              <a:buNone/>
            </a:pPr>
            <a:r>
              <a:rPr lang="ru-RU" sz="1600" b="1" dirty="0" smtClean="0">
                <a:latin typeface="Times New Roman" pitchFamily="18" charset="0"/>
                <a:cs typeface="Times New Roman" pitchFamily="18" charset="0"/>
              </a:rPr>
              <a:t>К числу вспомогательных признаков относятся:</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особо тщательная заделка письма, бандероли, посылки, в том числе липкой лентой, бумажными полосами и т.д.;</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наличие надписей типа «лично в руки», «вскрыть только лично», «вручить лично», «секретно», «только директору (владельцу, председателю)» и т.д.;</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отсутствие обратного адреса или фамилии отправителя, неразборчивое их написание, явно вымышленный адрес;</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самодельная нестандартная упаковка.</a:t>
            </a:r>
            <a:endParaRPr lang="ru-RU" sz="155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24</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86346"/>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Профилактические меры по предупреждению террористических актов с помощью взрывов, поджогов предусматривают регулярный осмотр территорий и помещений объектов с целью своевременного обнаружения посторонних взрывоопасных предметов.</a:t>
            </a:r>
          </a:p>
          <a:p>
            <a:pPr marL="0" indent="0" algn="ctr">
              <a:spcBef>
                <a:spcPts val="0"/>
              </a:spcBef>
              <a:buNone/>
            </a:pPr>
            <a:r>
              <a:rPr lang="ru-RU" sz="1600" b="1" i="1" dirty="0" smtClean="0">
                <a:latin typeface="Times New Roman" pitchFamily="18" charset="0"/>
                <a:cs typeface="Times New Roman" pitchFamily="18" charset="0"/>
              </a:rPr>
              <a:t>Такой осмотр должны проводить как минимум два человека (по принципу — что пропустит один, может заметить другой).</a:t>
            </a:r>
          </a:p>
          <a:p>
            <a:pPr marL="0" indent="0" algn="just">
              <a:spcBef>
                <a:spcPts val="0"/>
              </a:spcBef>
              <a:buNone/>
            </a:pPr>
            <a:r>
              <a:rPr lang="ru-RU" sz="1600" dirty="0" smtClean="0">
                <a:latin typeface="Times New Roman" pitchFamily="18" charset="0"/>
                <a:cs typeface="Times New Roman" pitchFamily="18" charset="0"/>
              </a:rPr>
              <a:t>В то же время при досмотре нельзя скапливаться в большие группы. По возможности не пользоваться радиопереговорными устройствами, чтобы исключить случайное срабатывание радиоуправляемого взрывоопасного устройства (ВУ), а чтобы исключить срабатывание ВУ с магнитным типом взрывателя, не стоит приближаться к подозрительному объекту с металлическими предметами.</a:t>
            </a:r>
          </a:p>
          <a:p>
            <a:pPr marL="0" indent="0" algn="just">
              <a:spcBef>
                <a:spcPts val="0"/>
              </a:spcBef>
              <a:buNone/>
            </a:pPr>
            <a:r>
              <a:rPr lang="ru-RU" sz="1600" dirty="0" smtClean="0">
                <a:latin typeface="Times New Roman" pitchFamily="18" charset="0"/>
                <a:cs typeface="Times New Roman" pitchFamily="18" charset="0"/>
              </a:rPr>
              <a:t>На открытой территории, кроме специфических мест для каждого конкретного объекта, в обязательном порядке осматриваются мусорные урны, канализационные люки, сливные решетки, цокольные и подвальные ниши, мусоросборники, закрытые киоски, сараи, посторонние машины, распределительные телефонные и электрощиты, водосливные трубы. Необходимо обращать внимание также на деревья, столбы, стены зданий.</a:t>
            </a:r>
          </a:p>
          <a:p>
            <a:pPr marL="0" indent="0">
              <a:spcBef>
                <a:spcPts val="0"/>
              </a:spcBef>
              <a:buNone/>
            </a:pPr>
            <a:r>
              <a:rPr lang="ru-RU" sz="1600" dirty="0" smtClean="0">
                <a:latin typeface="Times New Roman" pitchFamily="18" charset="0"/>
                <a:cs typeface="Times New Roman" pitchFamily="18" charset="0"/>
              </a:rPr>
              <a:t>Перед осмотром помещений необходимо иметь план такого помещения и, приступая к осмотру, знать расположение комнат, лестниц, ниш, силовых и телефонных коммуникаций, вентиляции, канализации.</a:t>
            </a:r>
          </a:p>
          <a:p>
            <a:pPr marL="0" indent="0">
              <a:spcBef>
                <a:spcPts val="0"/>
              </a:spcBef>
              <a:buNone/>
            </a:pPr>
            <a:r>
              <a:rPr lang="ru-RU" sz="1600" dirty="0" smtClean="0">
                <a:latin typeface="Times New Roman" pitchFamily="18" charset="0"/>
                <a:cs typeface="Times New Roman" pitchFamily="18" charset="0"/>
              </a:rPr>
              <a:t>Имея подобный план, можно заранее предположить места возможных закладок.</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25</a:t>
            </a:fld>
            <a:endParaRPr lang="ru-RU"/>
          </a:p>
        </p:txBody>
      </p:sp>
      <p:sp>
        <p:nvSpPr>
          <p:cNvPr id="2" name="Заголовок 1"/>
          <p:cNvSpPr>
            <a:spLocks noGrp="1"/>
          </p:cNvSpPr>
          <p:nvPr>
            <p:ph type="title"/>
          </p:nvPr>
        </p:nvSpPr>
        <p:spPr>
          <a:xfrm>
            <a:off x="1357290" y="428604"/>
            <a:ext cx="6643734" cy="857256"/>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руководителям учреждений и населению по профилактическому осмотру территорий и помещений</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715040"/>
          </a:xfrm>
        </p:spPr>
        <p:txBody>
          <a:bodyPr>
            <a:noAutofit/>
          </a:bodyPr>
          <a:lstStyle/>
          <a:p>
            <a:pPr marL="0" indent="0" algn="just">
              <a:spcBef>
                <a:spcPts val="0"/>
              </a:spcBef>
              <a:buNone/>
            </a:pPr>
            <a:r>
              <a:rPr lang="ru-RU" sz="1550" dirty="0" smtClean="0">
                <a:latin typeface="Times New Roman" pitchFamily="18" charset="0"/>
                <a:cs typeface="Times New Roman" pitchFamily="18" charset="0"/>
              </a:rPr>
              <a:t>Приступая к осмотру, необходимо также иметь комплект ключей от помещений, шкафов, ящиков столов и т.д. </a:t>
            </a:r>
            <a:r>
              <a:rPr lang="ru-RU" sz="1550" b="1" i="1" dirty="0" smtClean="0">
                <a:latin typeface="Times New Roman" pitchFamily="18" charset="0"/>
                <a:cs typeface="Times New Roman" pitchFamily="18" charset="0"/>
              </a:rPr>
              <a:t>Перед досмотром желательно обесточить внешнее электропитание, если это по какой-либо причине затруднительно, то при осмотре стараться не включать досматриваемое оборудование. </a:t>
            </a:r>
            <a:r>
              <a:rPr lang="ru-RU" sz="1550" dirty="0" smtClean="0">
                <a:latin typeface="Times New Roman" pitchFamily="18" charset="0"/>
                <a:cs typeface="Times New Roman" pitchFamily="18" charset="0"/>
              </a:rPr>
              <a:t>Если есть подозрение на наличие ВУ, открыть окна и двери в осматриваемых помещениях для рассредоточения возможной взрывной волны. Необходимо избегать резких непродуманных движений, особенно связанных с передвижением в пространстве и открыванием дверей, полок, нажатия выключателей и т.д.</a:t>
            </a:r>
          </a:p>
          <a:p>
            <a:pPr marL="0" indent="0" algn="just">
              <a:spcBef>
                <a:spcPts val="0"/>
              </a:spcBef>
              <a:buNone/>
            </a:pPr>
            <a:r>
              <a:rPr lang="ru-RU" sz="1550" b="1" i="1" dirty="0" smtClean="0">
                <a:latin typeface="Times New Roman" pitchFamily="18" charset="0"/>
                <a:cs typeface="Times New Roman" pitchFamily="18" charset="0"/>
              </a:rPr>
              <a:t>В помещениях особое внимание нужно уделить таким местам, как подвесные потолки, вентиляционные шахты, внутренние </a:t>
            </a:r>
            <a:r>
              <a:rPr lang="ru-RU" sz="1550" b="1" i="1" dirty="0" err="1" smtClean="0">
                <a:latin typeface="Times New Roman" pitchFamily="18" charset="0"/>
                <a:cs typeface="Times New Roman" pitchFamily="18" charset="0"/>
              </a:rPr>
              <a:t>электрощитовые</a:t>
            </a:r>
            <a:r>
              <a:rPr lang="ru-RU" sz="1550" b="1" i="1" dirty="0" smtClean="0">
                <a:latin typeface="Times New Roman" pitchFamily="18" charset="0"/>
                <a:cs typeface="Times New Roman" pitchFamily="18" charset="0"/>
              </a:rPr>
              <a:t> и распределительные коробки, места за батареями отопления, осветительные плафоны, поддоны мусоропроводов, мусоросборники, лифты, лестничные клетки и другие замкнутые пространства.</a:t>
            </a:r>
          </a:p>
          <a:p>
            <a:pPr marL="0" indent="0" algn="just">
              <a:spcBef>
                <a:spcPts val="0"/>
              </a:spcBef>
              <a:buNone/>
            </a:pPr>
            <a:r>
              <a:rPr lang="ru-RU" sz="1550" dirty="0" smtClean="0">
                <a:latin typeface="Times New Roman" pitchFamily="18" charset="0"/>
                <a:cs typeface="Times New Roman" pitchFamily="18" charset="0"/>
              </a:rPr>
              <a:t>Проверить места хранения пожарного инвентаря (огнетушители, шланги, гидранты), ниши</a:t>
            </a:r>
          </a:p>
          <a:p>
            <a:pPr marL="0" indent="0" algn="just">
              <a:spcBef>
                <a:spcPts val="0"/>
              </a:spcBef>
              <a:buNone/>
            </a:pPr>
            <a:r>
              <a:rPr lang="ru-RU" sz="1550" dirty="0" smtClean="0">
                <a:latin typeface="Times New Roman" pitchFamily="18" charset="0"/>
                <a:cs typeface="Times New Roman" pitchFamily="18" charset="0"/>
              </a:rPr>
              <a:t>для хранения уборочного инвентаря, в местах, где проходят силовые и коммуникационные линии.</a:t>
            </a:r>
          </a:p>
          <a:p>
            <a:pPr marL="0" indent="0" algn="just">
              <a:spcBef>
                <a:spcPts val="0"/>
              </a:spcBef>
              <a:buNone/>
            </a:pPr>
            <a:r>
              <a:rPr lang="ru-RU" sz="1550" dirty="0" smtClean="0">
                <a:latin typeface="Times New Roman" pitchFamily="18" charset="0"/>
                <a:cs typeface="Times New Roman" pitchFamily="18" charset="0"/>
              </a:rPr>
              <a:t>Подобные места необходимо держать под контролем. Вентиляционные шахты, водосточные трубы и другие подобные места можно заделать решетками, ограничивающими доступ. На дверцы ниш, шкафов, чердаков, подвалов, щитовых и т.д. — навесить замки и</a:t>
            </a:r>
          </a:p>
          <a:p>
            <a:pPr marL="0" indent="0" algn="just">
              <a:spcBef>
                <a:spcPts val="0"/>
              </a:spcBef>
              <a:buNone/>
            </a:pPr>
            <a:r>
              <a:rPr lang="ru-RU" sz="1550" dirty="0" smtClean="0">
                <a:latin typeface="Times New Roman" pitchFamily="18" charset="0"/>
                <a:cs typeface="Times New Roman" pitchFamily="18" charset="0"/>
              </a:rPr>
              <a:t>опечатать их.</a:t>
            </a:r>
          </a:p>
          <a:p>
            <a:pPr marL="0" indent="0" algn="just">
              <a:spcBef>
                <a:spcPts val="0"/>
              </a:spcBef>
              <a:buNone/>
            </a:pPr>
            <a:r>
              <a:rPr lang="ru-RU" sz="1550" dirty="0" smtClean="0">
                <a:latin typeface="Times New Roman" pitchFamily="18" charset="0"/>
                <a:cs typeface="Times New Roman" pitchFamily="18" charset="0"/>
              </a:rPr>
              <a:t>Что касается отдельных помещений, то </a:t>
            </a:r>
            <a:r>
              <a:rPr lang="ru-RU" sz="1550" b="1" i="1" dirty="0" smtClean="0">
                <a:latin typeface="Times New Roman" pitchFamily="18" charset="0"/>
                <a:cs typeface="Times New Roman" pitchFamily="18" charset="0"/>
              </a:rPr>
              <a:t>наибольшую опасность представляют места постоянного скопления людей, </a:t>
            </a:r>
            <a:r>
              <a:rPr lang="ru-RU" sz="1550" dirty="0" smtClean="0">
                <a:latin typeface="Times New Roman" pitchFamily="18" charset="0"/>
                <a:cs typeface="Times New Roman" pitchFamily="18" charset="0"/>
              </a:rPr>
              <a:t>особенно те, где могут оказаться случайные посетители: торговые залы, секретарские комнаты, курительные комнаты, туалеты, комнаты отдыха, залы ожидания, места, где находится особо ценное оборудование, лакокрасочные материалы, ГСМ, другие легковоспламеняющиеся и взрывоопасные материалы и вещества.</a:t>
            </a:r>
          </a:p>
        </p:txBody>
      </p:sp>
      <p:sp>
        <p:nvSpPr>
          <p:cNvPr id="4" name="Номер слайда 3"/>
          <p:cNvSpPr>
            <a:spLocks noGrp="1"/>
          </p:cNvSpPr>
          <p:nvPr>
            <p:ph type="sldNum" sz="quarter" idx="12"/>
          </p:nvPr>
        </p:nvSpPr>
        <p:spPr/>
        <p:txBody>
          <a:bodyPr/>
          <a:lstStyle/>
          <a:p>
            <a:fld id="{725C68B6-61C2-468F-89AB-4B9F7531AA68}" type="slidenum">
              <a:rPr lang="ru-RU" smtClean="0"/>
              <a:pPr/>
              <a:t>26</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86346"/>
          </a:xfrm>
        </p:spPr>
        <p:txBody>
          <a:bodyPr>
            <a:noAutofit/>
          </a:bodyPr>
          <a:lstStyle/>
          <a:p>
            <a:pPr marL="0" indent="0" algn="ctr">
              <a:spcBef>
                <a:spcPts val="0"/>
              </a:spcBef>
              <a:buNone/>
            </a:pPr>
            <a:r>
              <a:rPr lang="ru-RU" sz="1550" b="1" dirty="0" smtClean="0">
                <a:latin typeface="Times New Roman" pitchFamily="18" charset="0"/>
                <a:cs typeface="Times New Roman" pitchFamily="18" charset="0"/>
              </a:rPr>
              <a:t>Некоторые меры личной безопасности</a:t>
            </a:r>
          </a:p>
          <a:p>
            <a:pPr marL="0" indent="0" algn="just">
              <a:spcBef>
                <a:spcPts val="0"/>
              </a:spcBef>
              <a:buNone/>
            </a:pPr>
            <a:r>
              <a:rPr lang="ru-RU" sz="1550" b="1" i="1" dirty="0" smtClean="0">
                <a:latin typeface="Times New Roman" pitchFamily="18" charset="0"/>
                <a:cs typeface="Times New Roman" pitchFamily="18" charset="0"/>
              </a:rPr>
              <a:t>Если имеются или появятся основания опасаться возможных террористических или иных насильственных действий со стороны преступников, то в интересах личной безопасности целесообразно воспользоваться следующими рекомендациями:</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избегайте выходить из дома и с работы в одиночку, передвигаться в группе всегда безопаснее;</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старайтесь, по возможности, избегать постоянных маршрутов при поездках на работу и с нее. Опыт показывает, что преступники обычно держат свою жертву под наблюдением, чтобы выбрать наиболее подходящее место и время для нападения;</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старайтесь ездить по оживленным дорогам, избегать пустынных улочек и проселочных дорог. Проверяйте, не преследует ли вас какой-либо автомобиль. При движении по многорядному шоссе занимайте место в среднем ряду, чтобы не дать возможности прижать ваш автомобиль к обочине;</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когда едете в машине, закрывайте все двери на кнопки, оставляйте открытым лишь </a:t>
            </a:r>
            <a:r>
              <a:rPr lang="ru-RU" sz="1550" dirty="0" err="1" smtClean="0">
                <a:latin typeface="Times New Roman" pitchFamily="18" charset="0"/>
                <a:cs typeface="Times New Roman" pitchFamily="18" charset="0"/>
              </a:rPr>
              <a:t>ветровик</a:t>
            </a:r>
            <a:r>
              <a:rPr lang="ru-RU" sz="1550" dirty="0" smtClean="0">
                <a:latin typeface="Times New Roman" pitchFamily="18" charset="0"/>
                <a:cs typeface="Times New Roman" pitchFamily="18" charset="0"/>
              </a:rPr>
              <a:t>. Если вас остановили (например, ГИБДД), не выходите из машины, во всяком случае, если место пустынное, а время суток темное. Машину держите на передаче, чтобы иметь возможность в любой момент дать газ;</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если вам кажется, что за вами следят из другой машины и ваши подозрения оправдываются, немедленно свяжитесь с милицией. На этот случай очень полезно иметь с собой телефон;</a:t>
            </a:r>
            <a:endParaRPr lang="ru-RU" sz="155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27</a:t>
            </a:fld>
            <a:endParaRPr lang="ru-RU"/>
          </a:p>
        </p:txBody>
      </p:sp>
      <p:sp>
        <p:nvSpPr>
          <p:cNvPr id="2" name="Заголовок 1"/>
          <p:cNvSpPr>
            <a:spLocks noGrp="1"/>
          </p:cNvSpPr>
          <p:nvPr>
            <p:ph type="title"/>
          </p:nvPr>
        </p:nvSpPr>
        <p:spPr>
          <a:xfrm>
            <a:off x="1357290" y="428604"/>
            <a:ext cx="6643734" cy="857256"/>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по личной безопасности от террористических или иных насильственных действий со стороны преступников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71480"/>
            <a:ext cx="8255318" cy="5715040"/>
          </a:xfrm>
        </p:spPr>
        <p:txBody>
          <a:bodyPr>
            <a:noAutofit/>
          </a:bodyPr>
          <a:lstStyle/>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во всех случаях оставляйте машину в таком месте, чтобы она была под присмотром: на охраняемой стоянке, в поле зрения из окна квартиры, в гараже;</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вернувшись к машине после отлучки, загляните внутрь, убедитесь, что в ней никого нет, никто не спрятался на полу между сиденьями. Осмотритесь вокруг, нет ли неподалеку подозрительной компании. Иногда преступники «ловят» владельцев автомобилей именно в тот момент, когда они открывают двери, чтобы сесть за руль, особенно, если место безлюдное и темное;</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сделайте так, чтобы ваши дети ходили в школу и из школы в сопровождении взрослых. Предупредите учителей, что ваших детей ни при каких обстоятельствах не могут встречать и отвозить домой посторонние люди, в том числе женщины;</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предупредите родных и близких вам людей, чтобы они не впускали в дом незнакомых, никому не сообщали сведений о вашей деятельности, о местонахождении в данный момент, не принимали никаких предметов, если не знают, от кого они присланы;</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относитесь настороженно к лицам, выдающим себя за работников городских коммунальных служб, ремонтных рабочих, розничных торговцев, вдруг появившихся в районе вашего дома;</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поддерживайте дружеские отношения с соседями, особенно с пожилыми. Именно пенсионеры (особенно женщины), проводящие целые дни на лавочках возле дома, могут первыми вас предупредить о подозрительных типах, о том, что кто-то интересуется вами или вашей машиной, вашими детьми, пытался проникнуть в квартиру и т.д.;</a:t>
            </a:r>
          </a:p>
          <a:p>
            <a:pPr marL="0" indent="0" algn="just">
              <a:spcBef>
                <a:spcPts val="0"/>
              </a:spcBef>
              <a:buClr>
                <a:srgbClr val="FF0000"/>
              </a:buClr>
              <a:buSzPct val="100000"/>
              <a:buFont typeface="Wingdings" pitchFamily="2" charset="2"/>
              <a:buChar char="ü"/>
            </a:pPr>
            <a:r>
              <a:rPr lang="ru-RU" sz="1550" dirty="0" smtClean="0">
                <a:latin typeface="Times New Roman" pitchFamily="18" charset="0"/>
                <a:cs typeface="Times New Roman" pitchFamily="18" charset="0"/>
              </a:rPr>
              <a:t> обсудите с семьей, что они должны делать в том случае, если вас или кого-то из них похитят. Сделайте необходимые распоряжения на этот случай, укажите номера телефонов, по которым надо звонить, вообще, разработайте свой «кризисный план».</a:t>
            </a:r>
          </a:p>
        </p:txBody>
      </p:sp>
      <p:sp>
        <p:nvSpPr>
          <p:cNvPr id="4" name="Номер слайда 3"/>
          <p:cNvSpPr>
            <a:spLocks noGrp="1"/>
          </p:cNvSpPr>
          <p:nvPr>
            <p:ph type="sldNum" sz="quarter" idx="12"/>
          </p:nvPr>
        </p:nvSpPr>
        <p:spPr/>
        <p:txBody>
          <a:bodyPr/>
          <a:lstStyle/>
          <a:p>
            <a:fld id="{725C68B6-61C2-468F-89AB-4B9F7531AA68}" type="slidenum">
              <a:rPr lang="ru-RU" smtClean="0"/>
              <a:pPr/>
              <a:t>28</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785794"/>
            <a:ext cx="8326756" cy="5357850"/>
          </a:xfrm>
        </p:spPr>
        <p:txBody>
          <a:bodyPr>
            <a:noAutofit/>
          </a:bodyPr>
          <a:lstStyle/>
          <a:p>
            <a:pPr marL="0" indent="0" algn="just">
              <a:spcBef>
                <a:spcPts val="0"/>
              </a:spcBef>
              <a:buNone/>
            </a:pPr>
            <a:r>
              <a:rPr lang="ru-RU" sz="1500" b="1" i="1" dirty="0" smtClean="0">
                <a:latin typeface="Times New Roman" pitchFamily="18" charset="0"/>
                <a:cs typeface="Times New Roman" pitchFamily="18" charset="0"/>
              </a:rPr>
              <a:t>Основные пути проникновения преступников в квартиру или иное помещение: двери, окна, балконы, не считая пробивания стен направленным взрывом или иным способом.</a:t>
            </a:r>
          </a:p>
          <a:p>
            <a:pPr marL="0" indent="0" algn="just">
              <a:spcBef>
                <a:spcPts val="0"/>
              </a:spcBef>
              <a:buNone/>
            </a:pPr>
            <a:r>
              <a:rPr lang="ru-RU" sz="1500" dirty="0" smtClean="0">
                <a:latin typeface="Times New Roman" pitchFamily="18" charset="0"/>
                <a:cs typeface="Times New Roman" pitchFamily="18" charset="0"/>
              </a:rPr>
              <a:t>Дверь следует делать из прочного материала, толщиной не менее 7 см. Неплохо покрыть ее металлическим листом. Металл надо замаскировать краской, синтетикой, рейками, </a:t>
            </a:r>
            <a:r>
              <a:rPr lang="ru-RU" sz="1500" dirty="0" err="1" smtClean="0">
                <a:latin typeface="Times New Roman" pitchFamily="18" charset="0"/>
                <a:cs typeface="Times New Roman" pitchFamily="18" charset="0"/>
              </a:rPr>
              <a:t>кожезаменителем</a:t>
            </a:r>
            <a:r>
              <a:rPr lang="ru-RU" sz="1500" dirty="0" smtClean="0">
                <a:latin typeface="Times New Roman" pitchFamily="18" charset="0"/>
                <a:cs typeface="Times New Roman" pitchFamily="18" charset="0"/>
              </a:rPr>
              <a:t>, чтобы не привлекать лишнего внимания. Ещё лучше ставить двойную дверь — первую из древесины, вторую — металлическую.</a:t>
            </a:r>
          </a:p>
          <a:p>
            <a:pPr marL="0" indent="0" algn="just">
              <a:spcBef>
                <a:spcPts val="0"/>
              </a:spcBef>
              <a:buNone/>
            </a:pPr>
            <a:r>
              <a:rPr lang="ru-RU" sz="1500" dirty="0" smtClean="0">
                <a:latin typeface="Times New Roman" pitchFamily="18" charset="0"/>
                <a:cs typeface="Times New Roman" pitchFamily="18" charset="0"/>
              </a:rPr>
              <a:t>В современных квартирах прочная дверь легко выбивается вместе с дверной коробкой. Поэтому важно основательно укрепить эту коробку металлическими штырями, забетонированными в стенах, потолке и полу.</a:t>
            </a:r>
          </a:p>
          <a:p>
            <a:pPr marL="0" indent="0" algn="just">
              <a:spcBef>
                <a:spcPts val="0"/>
              </a:spcBef>
              <a:buNone/>
            </a:pPr>
            <a:r>
              <a:rPr lang="ru-RU" sz="1500" dirty="0" smtClean="0">
                <a:latin typeface="Times New Roman" pitchFamily="18" charset="0"/>
                <a:cs typeface="Times New Roman" pitchFamily="18" charset="0"/>
              </a:rPr>
              <a:t>Обязательное требование — дверь должна открываться наружу, такую трудно выбить. Если на нее поставить к тому же накладной замок, то его труднее будет взломать, отжать ригель замка.</a:t>
            </a:r>
          </a:p>
          <a:p>
            <a:pPr marL="0" indent="0" algn="just">
              <a:spcBef>
                <a:spcPts val="0"/>
              </a:spcBef>
              <a:buNone/>
            </a:pPr>
            <a:r>
              <a:rPr lang="ru-RU" sz="1500" dirty="0" smtClean="0">
                <a:latin typeface="Times New Roman" pitchFamily="18" charset="0"/>
                <a:cs typeface="Times New Roman" pitchFamily="18" charset="0"/>
              </a:rPr>
              <a:t>Усильте створ двери и дверной коробки угольниками из стали, чтобы преступник не мог вставить в щель ломик или топор.</a:t>
            </a:r>
          </a:p>
          <a:p>
            <a:pPr marL="0" indent="0" algn="just">
              <a:spcBef>
                <a:spcPts val="0"/>
              </a:spcBef>
              <a:buNone/>
            </a:pPr>
            <a:r>
              <a:rPr lang="ru-RU" sz="1500" dirty="0" smtClean="0">
                <a:latin typeface="Times New Roman" pitchFamily="18" charset="0"/>
                <a:cs typeface="Times New Roman" pitchFamily="18" charset="0"/>
              </a:rPr>
              <a:t>Ставьте на дверь не менее двух надежных замков различной конструкции (например, один цилиндровый, а другой </a:t>
            </a:r>
            <a:r>
              <a:rPr lang="ru-RU" sz="1500" dirty="0" err="1" smtClean="0">
                <a:latin typeface="Times New Roman" pitchFamily="18" charset="0"/>
                <a:cs typeface="Times New Roman" pitchFamily="18" charset="0"/>
              </a:rPr>
              <a:t>сувальдный</a:t>
            </a:r>
            <a:r>
              <a:rPr lang="ru-RU" sz="1500" dirty="0" smtClean="0">
                <a:latin typeface="Times New Roman" pitchFamily="18" charset="0"/>
                <a:cs typeface="Times New Roman" pitchFamily="18" charset="0"/>
              </a:rPr>
              <a:t>). Они должны быть удалены друг от друга не менее чем на 35-40 см.</a:t>
            </a:r>
          </a:p>
          <a:p>
            <a:pPr marL="0" indent="0" algn="just">
              <a:spcBef>
                <a:spcPts val="0"/>
              </a:spcBef>
              <a:buNone/>
            </a:pPr>
            <a:r>
              <a:rPr lang="ru-RU" sz="1500" dirty="0" smtClean="0">
                <a:latin typeface="Times New Roman" pitchFamily="18" charset="0"/>
                <a:cs typeface="Times New Roman" pitchFamily="18" charset="0"/>
              </a:rPr>
              <a:t>Замки надо ставить с механизмами высокой секретности и прочности, например с крестообразными ключами или с цифровым набором. Прежде чем устанавливать замки на дверь, дайте их слесарю (не знающему вас и вашей квартиры) и попросите немного усложнить конфигурацию ключа, а также доработать замки. Это делается просто: в цилиндровый замок вводится упор, в </a:t>
            </a:r>
            <a:r>
              <a:rPr lang="ru-RU" sz="1500" dirty="0" err="1" smtClean="0">
                <a:latin typeface="Times New Roman" pitchFamily="18" charset="0"/>
                <a:cs typeface="Times New Roman" pitchFamily="18" charset="0"/>
              </a:rPr>
              <a:t>сувальдный</a:t>
            </a:r>
            <a:r>
              <a:rPr lang="ru-RU" sz="1500" dirty="0" smtClean="0">
                <a:latin typeface="Times New Roman" pitchFamily="18" charset="0"/>
                <a:cs typeface="Times New Roman" pitchFamily="18" charset="0"/>
              </a:rPr>
              <a:t> вворачивается дополнительный винт.</a:t>
            </a:r>
          </a:p>
          <a:p>
            <a:pPr marL="0" indent="0" algn="just">
              <a:spcBef>
                <a:spcPts val="0"/>
              </a:spcBef>
              <a:buNone/>
            </a:pPr>
            <a:r>
              <a:rPr lang="ru-RU" sz="1500" dirty="0" smtClean="0">
                <a:latin typeface="Times New Roman" pitchFamily="18" charset="0"/>
                <a:cs typeface="Times New Roman" pitchFamily="18" charset="0"/>
              </a:rPr>
              <a:t>Наружную дверь обязательно оснастите прочной металлической цепочкой, хотя бы одним надежным засовом и смотровым глазком.</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29</a:t>
            </a:fld>
            <a:endParaRPr lang="ru-RU"/>
          </a:p>
        </p:txBody>
      </p:sp>
      <p:sp>
        <p:nvSpPr>
          <p:cNvPr id="2" name="Заголовок 1"/>
          <p:cNvSpPr>
            <a:spLocks noGrp="1"/>
          </p:cNvSpPr>
          <p:nvPr>
            <p:ph type="title"/>
          </p:nvPr>
        </p:nvSpPr>
        <p:spPr>
          <a:xfrm>
            <a:off x="1357290" y="500042"/>
            <a:ext cx="6643734" cy="285752"/>
          </a:xfrm>
        </p:spPr>
        <p:txBody>
          <a:bodyPr>
            <a:noAutofit/>
          </a:bodyPr>
          <a:lstStyle/>
          <a:p>
            <a:pPr algn="ctr"/>
            <a:r>
              <a:rPr lang="ru-RU" sz="1600" dirty="0" smtClean="0">
                <a:solidFill>
                  <a:srgbClr val="FF0000"/>
                </a:solidFill>
                <a:latin typeface="Times New Roman" pitchFamily="18" charset="0"/>
                <a:cs typeface="Times New Roman" pitchFamily="18" charset="0"/>
              </a:rPr>
              <a:t>Защита квартиры</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285860"/>
            <a:ext cx="8183880" cy="4643470"/>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Раньше основным вооружением террористов были ручные бомбы и однозарядные пистолеты. Теперь в арсенале террористов различные средства — холодное и огнестрельное оружие, взрывчатые, химические, радиоактивные, биологические, отравляющие вещества, излучатели электромагнитных импульсов, мощные средства связи и т.п.</a:t>
            </a:r>
          </a:p>
          <a:p>
            <a:pPr marL="0" indent="0" algn="ctr">
              <a:spcBef>
                <a:spcPts val="0"/>
              </a:spcBef>
              <a:buNone/>
            </a:pPr>
            <a:r>
              <a:rPr lang="ru-RU" sz="1600" b="1" dirty="0" smtClean="0">
                <a:latin typeface="Times New Roman" pitchFamily="18" charset="0"/>
                <a:cs typeface="Times New Roman" pitchFamily="18" charset="0"/>
              </a:rPr>
              <a:t>ПАМЯТКА</a:t>
            </a:r>
          </a:p>
          <a:p>
            <a:pPr marL="0" indent="0" algn="ctr">
              <a:spcBef>
                <a:spcPts val="0"/>
              </a:spcBef>
              <a:buNone/>
            </a:pPr>
            <a:r>
              <a:rPr lang="ru-RU" sz="1600" b="1" dirty="0" smtClean="0">
                <a:latin typeface="Times New Roman" pitchFamily="18" charset="0"/>
                <a:cs typeface="Times New Roman" pitchFamily="18" charset="0"/>
              </a:rPr>
              <a:t>руководителям учреждений и населению по предупреждению террористических актов</a:t>
            </a:r>
          </a:p>
          <a:p>
            <a:pPr marL="0" indent="0" algn="just">
              <a:spcBef>
                <a:spcPts val="0"/>
              </a:spcBef>
              <a:buNone/>
            </a:pPr>
            <a:r>
              <a:rPr lang="ru-RU" sz="1600" b="1" i="1" dirty="0" smtClean="0">
                <a:latin typeface="Times New Roman" pitchFamily="18" charset="0"/>
                <a:cs typeface="Times New Roman" pitchFamily="18" charset="0"/>
              </a:rPr>
              <a:t>В качестве предупредительных мер (профилактики) необходимо:</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ужесточить режим пропуска на территорию организации (в том числе путём установки систем аудио- и видеонаблюдения и сигнализации);</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ежедневно осуществлять обход и осмотр территории и помещений с целью обнаружения подозрительных предметов;</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тщательно проверять поступающее имущество, товары, оборудование по количеству предметов, состоянию упаковки и т.д.;</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проводить тщательный подбор сотрудников, особенно в подразделения охраны и безопасности, обслуживающего персонала (дежурных, ремонтников, уборщиков и др.);</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иметь план эвакуации посетителей, персонала и пострадавших;</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подготовить средства оповещения посетителей;</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
        <p:nvSpPr>
          <p:cNvPr id="2" name="Заголовок 1"/>
          <p:cNvSpPr>
            <a:spLocks noGrp="1"/>
          </p:cNvSpPr>
          <p:nvPr>
            <p:ph type="title"/>
          </p:nvPr>
        </p:nvSpPr>
        <p:spPr>
          <a:xfrm>
            <a:off x="1357290" y="571480"/>
            <a:ext cx="6643734" cy="642942"/>
          </a:xfrm>
        </p:spPr>
        <p:txBody>
          <a:bodyPr>
            <a:noAutofit/>
          </a:bodyPr>
          <a:lstStyle/>
          <a:p>
            <a:pPr algn="ctr"/>
            <a:r>
              <a:rPr lang="ru-RU" sz="2400" dirty="0" smtClean="0">
                <a:solidFill>
                  <a:srgbClr val="FF0000"/>
                </a:solidFill>
                <a:latin typeface="Times New Roman" pitchFamily="18" charset="0"/>
                <a:cs typeface="Times New Roman" pitchFamily="18" charset="0"/>
              </a:rPr>
              <a:t>Способ осуществления террористических актов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642918"/>
            <a:ext cx="8255318" cy="5500726"/>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Желательно, чтобы запирающее устройство наружной двери не имело отверстия для ключа (например, электронный замок с дистанционным кодовым управлением и автономной системой питания).</a:t>
            </a:r>
          </a:p>
          <a:p>
            <a:pPr marL="0" indent="0">
              <a:spcBef>
                <a:spcPts val="0"/>
              </a:spcBef>
              <a:buNone/>
            </a:pPr>
            <a:r>
              <a:rPr lang="ru-RU" sz="1600" dirty="0" smtClean="0">
                <a:latin typeface="Times New Roman" pitchFamily="18" charset="0"/>
                <a:cs typeface="Times New Roman" pitchFamily="18" charset="0"/>
              </a:rPr>
              <a:t>Дело в том, что некоторые преступники впрыскивают через скважину кислоту, разъедающую устройство механического замка.</a:t>
            </a:r>
          </a:p>
          <a:p>
            <a:pPr marL="0" indent="0">
              <a:spcBef>
                <a:spcPts val="0"/>
              </a:spcBef>
              <a:buNone/>
            </a:pPr>
            <a:r>
              <a:rPr lang="ru-RU" sz="1600" b="1" dirty="0" smtClean="0">
                <a:latin typeface="Times New Roman" pitchFamily="18" charset="0"/>
                <a:cs typeface="Times New Roman" pitchFamily="18" charset="0"/>
              </a:rPr>
              <a:t>Окна </a:t>
            </a:r>
            <a:r>
              <a:rPr lang="ru-RU" sz="1600" dirty="0" smtClean="0">
                <a:latin typeface="Times New Roman" pitchFamily="18" charset="0"/>
                <a:cs typeface="Times New Roman" pitchFamily="18" charset="0"/>
              </a:rPr>
              <a:t>являются наиболее уязвимым местом любого помещения. Стекло легко разбить, выдавить, вырезать стеклорезом. Что можно посоветовать для защиты?</a:t>
            </a:r>
          </a:p>
          <a:p>
            <a:pPr marL="0" indent="0">
              <a:spcBef>
                <a:spcPts val="0"/>
              </a:spcBef>
              <a:buNone/>
            </a:pPr>
            <a:r>
              <a:rPr lang="ru-RU" sz="1600" b="1" i="1" dirty="0" smtClean="0">
                <a:latin typeface="Times New Roman" pitchFamily="18" charset="0"/>
                <a:cs typeface="Times New Roman" pitchFamily="18" charset="0"/>
              </a:rPr>
              <a:t>Во-первых</a:t>
            </a:r>
            <a:r>
              <a:rPr lang="ru-RU" sz="1600" dirty="0" smtClean="0">
                <a:latin typeface="Times New Roman" pitchFamily="18" charset="0"/>
                <a:cs typeface="Times New Roman" pitchFamily="18" charset="0"/>
              </a:rPr>
              <a:t>, на окна в жилых помещениях ставьте только двойные рамы повышенной прочности. Если окна открываются, позаботьтесь о том, чтобы у них были крепкие и надежные шпингалеты.</a:t>
            </a:r>
          </a:p>
          <a:p>
            <a:pPr marL="0" indent="0">
              <a:spcBef>
                <a:spcPts val="0"/>
              </a:spcBef>
              <a:buNone/>
            </a:pPr>
            <a:r>
              <a:rPr lang="ru-RU" sz="1600" b="1" i="1" dirty="0" smtClean="0">
                <a:latin typeface="Times New Roman" pitchFamily="18" charset="0"/>
                <a:cs typeface="Times New Roman" pitchFamily="18" charset="0"/>
              </a:rPr>
              <a:t>Во-вторых</a:t>
            </a:r>
            <a:r>
              <a:rPr lang="ru-RU" sz="1600" dirty="0" smtClean="0">
                <a:latin typeface="Times New Roman" pitchFamily="18" charset="0"/>
                <a:cs typeface="Times New Roman" pitchFamily="18" charset="0"/>
              </a:rPr>
              <a:t>, окна первых этажей, остекленные двери балконов и лоджий, окна, расположенные рядом с пожарной лестницей, с деревьями, с крышей примыкающих зданий, необходимо прикрывать решетками.</a:t>
            </a:r>
          </a:p>
          <a:p>
            <a:pPr marL="0" indent="0">
              <a:spcBef>
                <a:spcPts val="0"/>
              </a:spcBef>
              <a:buNone/>
            </a:pPr>
            <a:r>
              <a:rPr lang="ru-RU" sz="1600" b="1" dirty="0" smtClean="0">
                <a:latin typeface="Times New Roman" pitchFamily="18" charset="0"/>
                <a:cs typeface="Times New Roman" pitchFamily="18" charset="0"/>
              </a:rPr>
              <a:t>Балконы</a:t>
            </a:r>
            <a:r>
              <a:rPr lang="ru-RU" sz="1600" dirty="0" smtClean="0">
                <a:latin typeface="Times New Roman" pitchFamily="18" charset="0"/>
                <a:cs typeface="Times New Roman" pitchFamily="18" charset="0"/>
              </a:rPr>
              <a:t>, независимо от этажа, необходимо ограждать декоративными решетками достаточной прочности. Лучше всего превращать их в остекленные лоджии, а стекла оклеивать защитной пленкой (срок ее эксплуатации в наших погодных условиях не менее 10</a:t>
            </a:r>
          </a:p>
          <a:p>
            <a:pPr marL="0" indent="0">
              <a:spcBef>
                <a:spcPts val="0"/>
              </a:spcBef>
              <a:buNone/>
            </a:pPr>
            <a:r>
              <a:rPr lang="ru-RU" sz="1600" dirty="0" smtClean="0">
                <a:latin typeface="Times New Roman" pitchFamily="18" charset="0"/>
                <a:cs typeface="Times New Roman" pitchFamily="18" charset="0"/>
              </a:rPr>
              <a:t>лет).</a:t>
            </a:r>
          </a:p>
          <a:p>
            <a:pPr marL="0" indent="0">
              <a:spcBef>
                <a:spcPts val="0"/>
              </a:spcBef>
              <a:buNone/>
            </a:pPr>
            <a:r>
              <a:rPr lang="ru-RU" sz="1600" b="1" dirty="0" smtClean="0">
                <a:latin typeface="Times New Roman" pitchFamily="18" charset="0"/>
                <a:cs typeface="Times New Roman" pitchFamily="18" charset="0"/>
              </a:rPr>
              <a:t>Сигнализация. </a:t>
            </a:r>
            <a:r>
              <a:rPr lang="ru-RU" sz="1600" dirty="0" smtClean="0">
                <a:latin typeface="Times New Roman" pitchFamily="18" charset="0"/>
                <a:cs typeface="Times New Roman" pitchFamily="18" charset="0"/>
              </a:rPr>
              <a:t>Целесообразно заключить договор с местным отделом милиции о технической охране квартиры или оснастить свое жилище системой сигнализации, то есть целым комплексом приборов, а не одним-единственным устройством на двери.</a:t>
            </a:r>
          </a:p>
          <a:p>
            <a:pPr marL="0" indent="0">
              <a:spcBef>
                <a:spcPts val="0"/>
              </a:spcBef>
              <a:buNone/>
            </a:pP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30</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642918"/>
            <a:ext cx="8255318" cy="5500726"/>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Сигнальные устройства для охраны помещений имеются сейчас в большом выборе. Среди них детекторы разбития стекол, взлома дверей и замков, передвижения людей внутри помещений, перемещений различных предметов. Датчики сигнальных приборов можно размещать на дверях, окнах, решетках, стенах, потолке, мебели, устанавливать их в осветительной арматуре, бытовых электроприборах. В зависимости от принципа действия они бывают инфракрасными, сейсмическими, микроволновыми, акустическими, телевизионными, комплексными. Наиболее эффективны комплексные устройства, но они и дороже других.</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31</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00042"/>
            <a:ext cx="8255318" cy="5643602"/>
          </a:xfrm>
        </p:spPr>
        <p:txBody>
          <a:bodyPr>
            <a:noAutofit/>
          </a:bodyPr>
          <a:lstStyle/>
          <a:p>
            <a:pPr marL="0" indent="0" algn="just">
              <a:spcBef>
                <a:spcPts val="0"/>
              </a:spcBef>
              <a:buNone/>
            </a:pPr>
            <a:r>
              <a:rPr lang="ru-RU" sz="1500" dirty="0" smtClean="0">
                <a:latin typeface="Times New Roman" pitchFamily="18" charset="0"/>
                <a:cs typeface="Times New Roman" pitchFamily="18" charset="0"/>
              </a:rPr>
              <a:t>Надо пытаться смягчить враждебность бандитов по отношению к себе, искать возможности установления индивидуальных контактов с некоторыми из них. Но внешняя готовность найти общий язык с преступниками, участие в обсуждении волнующих их проблем не должны противоречить упомянутому главному принципу: помогать себе, а не бандитам.</a:t>
            </a:r>
          </a:p>
          <a:p>
            <a:pPr marL="0" indent="0" algn="ctr">
              <a:spcBef>
                <a:spcPts val="0"/>
              </a:spcBef>
              <a:buNone/>
            </a:pPr>
            <a:r>
              <a:rPr lang="ru-RU" sz="1500" b="1" i="1" dirty="0" smtClean="0">
                <a:latin typeface="Times New Roman" pitchFamily="18" charset="0"/>
                <a:cs typeface="Times New Roman" pitchFamily="18" charset="0"/>
              </a:rPr>
              <a:t>Чтобы сломать заложника психологически, преступники используют следующие меры давления:</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ограничивают подвижность, зрение, слух;</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плохо кормят, мучают голодом и жаждой, лишают сигарет;</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создают невыносимые условия пребывания.</a:t>
            </a:r>
          </a:p>
          <a:p>
            <a:pPr marL="0" indent="0" algn="just">
              <a:spcBef>
                <a:spcPts val="0"/>
              </a:spcBef>
              <a:buNone/>
            </a:pPr>
            <a:r>
              <a:rPr lang="ru-RU" sz="1500" b="1" dirty="0" smtClean="0">
                <a:latin typeface="Times New Roman" pitchFamily="18" charset="0"/>
                <a:cs typeface="Times New Roman" pitchFamily="18" charset="0"/>
              </a:rPr>
              <a:t>Сохранение психологической устойчивости при длительном пребывании в заточении — одно из важнейших условий спасения заложника. </a:t>
            </a:r>
            <a:r>
              <a:rPr lang="ru-RU" sz="1500" dirty="0" smtClean="0">
                <a:latin typeface="Times New Roman" pitchFamily="18" charset="0"/>
                <a:cs typeface="Times New Roman" pitchFamily="18" charset="0"/>
              </a:rPr>
              <a:t>Здесь хороши любые приемы и методы, отвлекающие от неприятных ощущений и переживаний, позволяющие сохранить ясность мыслей, адекватную оценку ситуации.</a:t>
            </a:r>
          </a:p>
          <a:p>
            <a:pPr marL="0" indent="0" algn="ctr">
              <a:spcBef>
                <a:spcPts val="0"/>
              </a:spcBef>
              <a:buNone/>
            </a:pPr>
            <a:r>
              <a:rPr lang="ru-RU" sz="1500" b="1" dirty="0" smtClean="0">
                <a:latin typeface="Times New Roman" pitchFamily="18" charset="0"/>
                <a:cs typeface="Times New Roman" pitchFamily="18" charset="0"/>
              </a:rPr>
              <a:t>Полезно усвоить следующие правила:</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Старайтесь, насколько это возможно, соблюдать требования личной гигиены.</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Делайте доступные в данных условиях физические упражнения.</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Очень полезно во всех отношениях практиковать аутотренинг и медитацию.</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Вспоминайте про себя прочитанные книги, последовательно обдумывайте различные отвлеченные процессы (решайте математические задачи, вспоминайте иностранные слова и т.д.). Ваш мозг должен работать.</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Если есть возможность, читайте все, что окажется под рукой, даже если это текст совершенно вам не интересен.</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Важно следить за временем, тем более что похитители обычно отбирают часы, отказываются говорить какой сейчас день и час, изолируют от внешнего мира.</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32</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428604"/>
            <a:ext cx="8255318" cy="5643602"/>
          </a:xfrm>
        </p:spPr>
        <p:txBody>
          <a:bodyPr>
            <a:noAutofit/>
          </a:bodyPr>
          <a:lstStyle/>
          <a:p>
            <a:pPr marL="0" indent="0" algn="just">
              <a:spcBef>
                <a:spcPts val="0"/>
              </a:spcBef>
              <a:buNone/>
            </a:pPr>
            <a:r>
              <a:rPr lang="ru-RU" sz="1500" b="1" i="1" dirty="0" smtClean="0">
                <a:latin typeface="Times New Roman" pitchFamily="18" charset="0"/>
                <a:cs typeface="Times New Roman" pitchFamily="18" charset="0"/>
              </a:rPr>
              <a:t>2. По возможности все эти сведения надо постараться передать намеком или запиской тем, кто ведет переговоры с преступниками.</a:t>
            </a:r>
          </a:p>
          <a:p>
            <a:pPr marL="0" indent="0" algn="just">
              <a:spcBef>
                <a:spcPts val="0"/>
              </a:spcBef>
              <a:buNone/>
            </a:pPr>
            <a:r>
              <a:rPr lang="ru-RU" sz="1500" dirty="0" smtClean="0">
                <a:latin typeface="Times New Roman" pitchFamily="18" charset="0"/>
                <a:cs typeface="Times New Roman" pitchFamily="18" charset="0"/>
              </a:rPr>
              <a:t>Если такая возможность не представится, в любом случае помните, что даже самая незначительная информация о «тюрьме для заложника» может оказаться полезной для его освобождения, поимки и изобличения преступников.</a:t>
            </a:r>
          </a:p>
          <a:p>
            <a:pPr marL="0" indent="0" algn="just">
              <a:spcBef>
                <a:spcPts val="0"/>
              </a:spcBef>
              <a:buNone/>
            </a:pPr>
            <a:r>
              <a:rPr lang="ru-RU" sz="1500" b="1" i="1" dirty="0" smtClean="0">
                <a:latin typeface="Times New Roman" pitchFamily="18" charset="0"/>
                <a:cs typeface="Times New Roman" pitchFamily="18" charset="0"/>
              </a:rPr>
              <a:t>3. Надо запоминать все увиденное и услышанное за время пребывания в заключении:</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расположение окон, дверей, лестниц;</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цвет обоев;</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специфические запахи;</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голоса;</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внешности и манерах самих преступников;</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их поведение;</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внимательно слушать разговоры между собой;</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запоминать распределение ролей.</a:t>
            </a:r>
          </a:p>
          <a:p>
            <a:pPr marL="0" indent="0" algn="just">
              <a:spcBef>
                <a:spcPts val="0"/>
              </a:spcBef>
              <a:buNone/>
            </a:pPr>
            <a:r>
              <a:rPr lang="ru-RU" sz="1500" dirty="0" smtClean="0">
                <a:latin typeface="Times New Roman" pitchFamily="18" charset="0"/>
                <a:cs typeface="Times New Roman" pitchFamily="18" charset="0"/>
              </a:rPr>
              <a:t>Короче, составлять в уме четкий психологический портрет каждого из них.</a:t>
            </a:r>
          </a:p>
          <a:p>
            <a:pPr marL="0" indent="0" algn="just">
              <a:spcBef>
                <a:spcPts val="0"/>
              </a:spcBef>
              <a:buNone/>
            </a:pPr>
            <a:r>
              <a:rPr lang="ru-RU" sz="1500" b="1" i="1" dirty="0" smtClean="0">
                <a:latin typeface="Times New Roman" pitchFamily="18" charset="0"/>
                <a:cs typeface="Times New Roman" pitchFamily="18" charset="0"/>
              </a:rPr>
              <a:t>Человек становится жертвой с момента захвата, </a:t>
            </a:r>
            <a:r>
              <a:rPr lang="ru-RU" sz="1500" dirty="0" smtClean="0">
                <a:latin typeface="Times New Roman" pitchFamily="18" charset="0"/>
                <a:cs typeface="Times New Roman" pitchFamily="18" charset="0"/>
              </a:rPr>
              <a:t>и хотя это происходит в разных условиях, жертва всегда испытывает сильное психическое потрясение (шок). Поэтому жизненно важно быстро справиться со своими эмоциями, чтобы вести себя рационально, увеличивая шанс своего спасения.</a:t>
            </a:r>
          </a:p>
          <a:p>
            <a:pPr marL="0" indent="0" algn="just">
              <a:spcBef>
                <a:spcPts val="0"/>
              </a:spcBef>
              <a:buNone/>
            </a:pPr>
            <a:r>
              <a:rPr lang="ru-RU" sz="1500" b="1" i="1" dirty="0" smtClean="0">
                <a:latin typeface="Times New Roman" pitchFamily="18" charset="0"/>
                <a:cs typeface="Times New Roman" pitchFamily="18" charset="0"/>
              </a:rPr>
              <a:t>Внешняя готовность к контакту с преступниками и обсуждению интересующих их вопросов должна сочетаться с главным правилом: помогать не преступникам, а себе. </a:t>
            </a:r>
            <a:r>
              <a:rPr lang="ru-RU" sz="1500" dirty="0" smtClean="0">
                <a:latin typeface="Times New Roman" pitchFamily="18" charset="0"/>
                <a:cs typeface="Times New Roman" pitchFamily="18" charset="0"/>
              </a:rPr>
              <a:t>Ведь полученная ими от заложника информация в конечном счете используется во вред ему самому, его близким, сослуживцам, сотрудникам правоохранительных органов.</a:t>
            </a:r>
          </a:p>
          <a:p>
            <a:pPr marL="0" indent="0" algn="r">
              <a:spcBef>
                <a:spcPts val="0"/>
              </a:spcBef>
              <a:buNone/>
            </a:pPr>
            <a:r>
              <a:rPr lang="ru-RU" sz="1500" dirty="0" smtClean="0">
                <a:latin typeface="Times New Roman" pitchFamily="18" charset="0"/>
                <a:cs typeface="Times New Roman" pitchFamily="18" charset="0"/>
              </a:rPr>
              <a:t>Главная задача здесь в том, чтобы своими ответами помочь людям, стремящимся найти и освободить  заложника, а не поставить их в затруднительное положение.</a:t>
            </a:r>
          </a:p>
        </p:txBody>
      </p:sp>
      <p:sp>
        <p:nvSpPr>
          <p:cNvPr id="4" name="Номер слайда 3"/>
          <p:cNvSpPr>
            <a:spLocks noGrp="1"/>
          </p:cNvSpPr>
          <p:nvPr>
            <p:ph type="sldNum" sz="quarter" idx="12"/>
          </p:nvPr>
        </p:nvSpPr>
        <p:spPr/>
        <p:txBody>
          <a:bodyPr/>
          <a:lstStyle/>
          <a:p>
            <a:fld id="{725C68B6-61C2-468F-89AB-4B9F7531AA68}" type="slidenum">
              <a:rPr lang="ru-RU" smtClean="0"/>
              <a:pPr/>
              <a:t>33</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00042"/>
            <a:ext cx="8255318" cy="5643602"/>
          </a:xfrm>
        </p:spPr>
        <p:txBody>
          <a:bodyPr>
            <a:noAutofit/>
          </a:bodyPr>
          <a:lstStyle/>
          <a:p>
            <a:pPr marL="0" indent="0" algn="just">
              <a:spcBef>
                <a:spcPts val="0"/>
              </a:spcBef>
              <a:buNone/>
            </a:pPr>
            <a:r>
              <a:rPr lang="ru-RU" sz="1500" dirty="0" smtClean="0">
                <a:latin typeface="Times New Roman" pitchFamily="18" charset="0"/>
                <a:cs typeface="Times New Roman" pitchFamily="18" charset="0"/>
              </a:rPr>
              <a:t>На этапе подготовки преступники уделяют большое внимание детальному изучению образа жизни намеченной ими жертвы (и всех членов его семьи), о тех местах, где он чаще всего бывает, о предпринимаемых им мерах безопасности. Они проводят тщательное изучение местности, уточняют маршруты движения между домом, работой, другими посещаемыми местами, выясняют расположение помещений в квартире или офисе, сектор обзора из окон и т.д.</a:t>
            </a:r>
          </a:p>
          <a:p>
            <a:pPr marL="0" indent="0" algn="just">
              <a:spcBef>
                <a:spcPts val="0"/>
              </a:spcBef>
              <a:buNone/>
            </a:pPr>
            <a:r>
              <a:rPr lang="ru-RU" sz="1500" dirty="0" smtClean="0">
                <a:latin typeface="Times New Roman" pitchFamily="18" charset="0"/>
                <a:cs typeface="Times New Roman" pitchFamily="18" charset="0"/>
              </a:rPr>
              <a:t>Изучают преступники и близких друзей, деловых партнеров, приближенных сотрудников намеченной жертвы. Это делается для определения тех лиц, которые могут оказаться полезными при ведении переговоров. Уточняют их имена и фамилии, адреса проживания, квартирные телефоны, марки и регистрационные номера личных автомобилей, приметы внешности для быстрого и точного опознания.</a:t>
            </a:r>
          </a:p>
          <a:p>
            <a:pPr marL="0" indent="0" algn="ctr">
              <a:spcBef>
                <a:spcPts val="0"/>
              </a:spcBef>
              <a:buNone/>
            </a:pPr>
            <a:r>
              <a:rPr lang="ru-RU" sz="1500" b="1" dirty="0" smtClean="0">
                <a:latin typeface="Times New Roman" pitchFamily="18" charset="0"/>
                <a:cs typeface="Times New Roman" pitchFamily="18" charset="0"/>
              </a:rPr>
              <a:t>Меры защиты</a:t>
            </a:r>
          </a:p>
          <a:p>
            <a:pPr marL="0" indent="0" algn="just">
              <a:spcBef>
                <a:spcPts val="0"/>
              </a:spcBef>
              <a:buNone/>
            </a:pPr>
            <a:r>
              <a:rPr lang="ru-RU" sz="1500" dirty="0" smtClean="0">
                <a:latin typeface="Times New Roman" pitchFamily="18" charset="0"/>
                <a:cs typeface="Times New Roman" pitchFamily="18" charset="0"/>
              </a:rPr>
              <a:t>Реальная, в подавляющем большинстве случаев единственная возможность самому быстро вырваться из рук преступников бывает в начальной стадии захвата, в момент нападения. Но если безуспешность попыток освободиться очевидна, лучше не прибегать к крайним мерам, а действовать сообразно складывающимся обстоятельствам.</a:t>
            </a:r>
          </a:p>
          <a:p>
            <a:pPr marL="0" indent="0" algn="just">
              <a:spcBef>
                <a:spcPts val="0"/>
              </a:spcBef>
              <a:buNone/>
            </a:pPr>
            <a:r>
              <a:rPr lang="ru-RU" sz="1500" dirty="0" smtClean="0">
                <a:latin typeface="Times New Roman" pitchFamily="18" charset="0"/>
                <a:cs typeface="Times New Roman" pitchFamily="18" charset="0"/>
              </a:rPr>
              <a:t>С момента захвата необходимо контролировать свои действия и фиксировать все, что может способствовать освобождению.</a:t>
            </a:r>
          </a:p>
          <a:p>
            <a:pPr marL="0" indent="0" algn="just">
              <a:spcBef>
                <a:spcPts val="0"/>
              </a:spcBef>
              <a:buNone/>
            </a:pPr>
            <a:r>
              <a:rPr lang="ru-RU" sz="1500" b="1" i="1" dirty="0" smtClean="0">
                <a:latin typeface="Times New Roman" pitchFamily="18" charset="0"/>
                <a:cs typeface="Times New Roman" pitchFamily="18" charset="0"/>
              </a:rPr>
              <a:t>1. Надо постараться запомнить все детали транспортировки с места захвата:</a:t>
            </a:r>
          </a:p>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время и скорость движения;</a:t>
            </a:r>
          </a:p>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подъемы и спуски;</a:t>
            </a:r>
          </a:p>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крутые повороты;</a:t>
            </a:r>
          </a:p>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остановки у светофоров;</a:t>
            </a:r>
          </a:p>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железнодорожные переезды;</a:t>
            </a:r>
          </a:p>
          <a:p>
            <a:pPr marL="0" indent="0" algn="just">
              <a:spcBef>
                <a:spcPts val="0"/>
              </a:spcBef>
              <a:buClr>
                <a:srgbClr val="FF0000"/>
              </a:buClr>
              <a:buSzPct val="100000"/>
              <a:buFont typeface="Wingdings" pitchFamily="2" charset="2"/>
              <a:buChar char="ü"/>
            </a:pPr>
            <a:r>
              <a:rPr lang="ru-RU" sz="1500" dirty="0" smtClean="0">
                <a:latin typeface="Times New Roman" pitchFamily="18" charset="0"/>
                <a:cs typeface="Times New Roman" pitchFamily="18" charset="0"/>
              </a:rPr>
              <a:t> характерные звуки.</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34</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214422"/>
            <a:ext cx="8183880" cy="4857784"/>
          </a:xfrm>
        </p:spPr>
        <p:txBody>
          <a:bodyPr>
            <a:noAutofit/>
          </a:bodyPr>
          <a:lstStyle/>
          <a:p>
            <a:pPr marL="0" indent="0" algn="just">
              <a:spcBef>
                <a:spcPts val="0"/>
              </a:spcBef>
              <a:buNone/>
            </a:pPr>
            <a:r>
              <a:rPr lang="ru-RU" sz="1580" b="1" dirty="0" smtClean="0">
                <a:latin typeface="Times New Roman" pitchFamily="18" charset="0"/>
                <a:cs typeface="Times New Roman" pitchFamily="18" charset="0"/>
              </a:rPr>
              <a:t>Как вести себя при похищении и став заложником террористов</a:t>
            </a:r>
          </a:p>
          <a:p>
            <a:pPr marL="0" indent="0" algn="just">
              <a:spcBef>
                <a:spcPts val="0"/>
              </a:spcBef>
              <a:buNone/>
            </a:pPr>
            <a:r>
              <a:rPr lang="ru-RU" sz="1580" dirty="0" smtClean="0">
                <a:latin typeface="Times New Roman" pitchFamily="18" charset="0"/>
                <a:cs typeface="Times New Roman" pitchFamily="18" charset="0"/>
              </a:rPr>
              <a:t>Захват заложников в процессе осуществления террористических актов, а также похищение людей с целью получения выкупа или обмена стало распространенным видом уголовных преступлений. Кроме того, стать заложником можно случайно, например, при ограблении магазина, банка, квартиры, загородного коттеджа, либо при захвате людей террористами.</a:t>
            </a:r>
          </a:p>
          <a:p>
            <a:pPr marL="0" indent="0" algn="just">
              <a:spcBef>
                <a:spcPts val="0"/>
              </a:spcBef>
              <a:buNone/>
            </a:pPr>
            <a:r>
              <a:rPr lang="ru-RU" sz="1580" b="1" dirty="0" smtClean="0">
                <a:latin typeface="Times New Roman" pitchFamily="18" charset="0"/>
                <a:cs typeface="Times New Roman" pitchFamily="18" charset="0"/>
              </a:rPr>
              <a:t>Заложник </a:t>
            </a:r>
            <a:r>
              <a:rPr lang="ru-RU" sz="1580" dirty="0" smtClean="0">
                <a:latin typeface="Times New Roman" pitchFamily="18" charset="0"/>
                <a:cs typeface="Times New Roman" pitchFamily="18" charset="0"/>
              </a:rPr>
              <a:t>— это человек, который находится во власти преступников. Сказанное не значит, что он вообще лишен возможности бороться за благополучное разрешение той ситуации, в которой оказался. Напротив, от его поведения зависит многое.</a:t>
            </a:r>
          </a:p>
          <a:p>
            <a:pPr marL="0" indent="0" algn="just">
              <a:spcBef>
                <a:spcPts val="0"/>
              </a:spcBef>
              <a:buNone/>
            </a:pPr>
            <a:r>
              <a:rPr lang="ru-RU" sz="1580" b="1" i="1" dirty="0" smtClean="0">
                <a:latin typeface="Times New Roman" pitchFamily="18" charset="0"/>
                <a:cs typeface="Times New Roman" pitchFamily="18" charset="0"/>
              </a:rPr>
              <a:t>Классическая система похищения выглядит следующим образом:</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планирование;</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подготовка;</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захват;</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укрытие заложника;</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общение и допросы;</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ведение переговоров;</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получение выкупа;</a:t>
            </a:r>
          </a:p>
          <a:p>
            <a:pPr marL="0" indent="0" algn="just">
              <a:spcBef>
                <a:spcPts val="0"/>
              </a:spcBef>
              <a:buClr>
                <a:srgbClr val="FF0000"/>
              </a:buClr>
              <a:buSzPct val="75000"/>
              <a:buFont typeface="Wingdings" pitchFamily="2" charset="2"/>
              <a:buChar char="v"/>
            </a:pPr>
            <a:r>
              <a:rPr lang="ru-RU" sz="1580" dirty="0" smtClean="0">
                <a:latin typeface="Times New Roman" pitchFamily="18" charset="0"/>
                <a:cs typeface="Times New Roman" pitchFamily="18" charset="0"/>
              </a:rPr>
              <a:t> освобождение или убийство жертвы.</a:t>
            </a:r>
          </a:p>
          <a:p>
            <a:pPr marL="0" indent="0" algn="just">
              <a:spcBef>
                <a:spcPts val="0"/>
              </a:spcBef>
              <a:buNone/>
            </a:pPr>
            <a:r>
              <a:rPr lang="ru-RU" sz="1580" dirty="0" smtClean="0">
                <a:latin typeface="Times New Roman" pitchFamily="18" charset="0"/>
                <a:cs typeface="Times New Roman" pitchFamily="18" charset="0"/>
              </a:rPr>
              <a:t>На этапе планирования преступники намечают объект для похищения, сумму предполагаемого выкупа, участников операции, наиболее подходящие места для похищения, ведения переговоров, получения выкупа.</a:t>
            </a:r>
            <a:endParaRPr lang="ru-RU" sz="158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35</a:t>
            </a:fld>
            <a:endParaRPr lang="ru-RU"/>
          </a:p>
        </p:txBody>
      </p:sp>
      <p:sp>
        <p:nvSpPr>
          <p:cNvPr id="2" name="Заголовок 1"/>
          <p:cNvSpPr>
            <a:spLocks noGrp="1"/>
          </p:cNvSpPr>
          <p:nvPr>
            <p:ph type="title"/>
          </p:nvPr>
        </p:nvSpPr>
        <p:spPr>
          <a:xfrm>
            <a:off x="1357290" y="428604"/>
            <a:ext cx="6643734" cy="857256"/>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о поведении при похищении и захвате в заложники</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00042"/>
            <a:ext cx="8255318" cy="5643602"/>
          </a:xfrm>
        </p:spPr>
        <p:txBody>
          <a:bodyPr>
            <a:noAutofit/>
          </a:bodyPr>
          <a:lstStyle/>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Старайтесь относиться к происходящему с вами как бы со стороны, не принимая случившееся близко к сердцу, до конца надейтесь на благополучный исход. Страх, депрессия и апатия — три ваших главных врага.</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Не выбрасывайте вещи, которые могут вам пригодиться (лекарства, очки, карандаши и т.д.), старайтесь создать хотя бы минимальный запас питьевой воды и продовольствия на тот случай, если вас надолго бросят одного или перестанут кормить.</a:t>
            </a:r>
          </a:p>
          <a:p>
            <a:pPr marL="0" indent="0" algn="ctr">
              <a:spcBef>
                <a:spcPts val="0"/>
              </a:spcBef>
              <a:buNone/>
            </a:pPr>
            <a:r>
              <a:rPr lang="ru-RU" sz="1600" b="1" dirty="0" smtClean="0">
                <a:latin typeface="Times New Roman" pitchFamily="18" charset="0"/>
                <a:cs typeface="Times New Roman" pitchFamily="18" charset="0"/>
              </a:rPr>
              <a:t>Освобождение.</a:t>
            </a:r>
          </a:p>
          <a:p>
            <a:pPr marL="0" indent="0" algn="just">
              <a:spcBef>
                <a:spcPts val="0"/>
              </a:spcBef>
              <a:buNone/>
            </a:pPr>
            <a:r>
              <a:rPr lang="ru-RU" sz="1600" b="1" i="1" dirty="0" smtClean="0">
                <a:latin typeface="Times New Roman" pitchFamily="18" charset="0"/>
                <a:cs typeface="Times New Roman" pitchFamily="18" charset="0"/>
              </a:rPr>
              <a:t>Первый вариант</a:t>
            </a:r>
            <a:r>
              <a:rPr lang="ru-RU" sz="1600" dirty="0" smtClean="0">
                <a:latin typeface="Times New Roman" pitchFamily="18" charset="0"/>
                <a:cs typeface="Times New Roman" pitchFamily="18" charset="0"/>
              </a:rPr>
              <a:t> - когда преступники сами отпускают на свободу заложника, они отвозят его в какое-то безлюдное место, и там оставляют одного.</a:t>
            </a:r>
          </a:p>
          <a:p>
            <a:pPr marL="0" indent="0" algn="just">
              <a:spcBef>
                <a:spcPts val="0"/>
              </a:spcBef>
              <a:buNone/>
            </a:pPr>
            <a:r>
              <a:rPr lang="ru-RU" sz="1600" b="1" i="1" dirty="0" smtClean="0">
                <a:latin typeface="Times New Roman" pitchFamily="18" charset="0"/>
                <a:cs typeface="Times New Roman" pitchFamily="18" charset="0"/>
              </a:rPr>
              <a:t>Второй вариант -</a:t>
            </a:r>
            <a:r>
              <a:rPr lang="ru-RU" sz="1600" dirty="0" smtClean="0">
                <a:latin typeface="Times New Roman" pitchFamily="18" charset="0"/>
                <a:cs typeface="Times New Roman" pitchFamily="18" charset="0"/>
              </a:rPr>
              <a:t> его бросают в запертом помещении, выход из которого требует немало времени и сил.</a:t>
            </a:r>
          </a:p>
          <a:p>
            <a:pPr marL="0" indent="0" algn="just">
              <a:spcBef>
                <a:spcPts val="0"/>
              </a:spcBef>
              <a:buNone/>
            </a:pPr>
            <a:r>
              <a:rPr lang="ru-RU" sz="1600" b="1" i="1" dirty="0" smtClean="0">
                <a:latin typeface="Times New Roman" pitchFamily="18" charset="0"/>
                <a:cs typeface="Times New Roman" pitchFamily="18" charset="0"/>
              </a:rPr>
              <a:t>Третий вариант </a:t>
            </a:r>
            <a:r>
              <a:rPr lang="ru-RU" sz="1600" dirty="0" smtClean="0">
                <a:latin typeface="Times New Roman" pitchFamily="18" charset="0"/>
                <a:cs typeface="Times New Roman" pitchFamily="18" charset="0"/>
              </a:rPr>
              <a:t>- высаживают заложника на оживленной улице (вдали от постов ГИБДД и сотрудников милиции). После этого машину бросают, либо меняют на ней номер.</a:t>
            </a:r>
          </a:p>
          <a:p>
            <a:pPr marL="0" indent="0" algn="just">
              <a:spcBef>
                <a:spcPts val="0"/>
              </a:spcBef>
              <a:buNone/>
            </a:pPr>
            <a:r>
              <a:rPr lang="ru-RU" sz="1600" dirty="0" smtClean="0">
                <a:latin typeface="Times New Roman" pitchFamily="18" charset="0"/>
                <a:cs typeface="Times New Roman" pitchFamily="18" charset="0"/>
              </a:rPr>
              <a:t>Может случиться и так, что освобождать вас будет милиция. В этом случае надо пытаться убедить преступников, что лучше всего им сдаться. Тогда они могут рассчитывать на более мягкий приговор. Если подобная попытка не удалась, постарайтесь им внушить, что их судьба находится в прямой зависимости от вашей. Если они пойдут или готовы на убийство, то всякие переговоры властей с ними теряют смысл. И тогда остается только штурм с применением оружия.</a:t>
            </a:r>
          </a:p>
          <a:p>
            <a:pPr marL="0" indent="0" algn="r">
              <a:spcBef>
                <a:spcPts val="0"/>
              </a:spcBef>
              <a:buNone/>
            </a:pPr>
            <a:r>
              <a:rPr lang="ru-RU" sz="1600" b="1" i="1" dirty="0" smtClean="0">
                <a:latin typeface="Times New Roman" pitchFamily="18" charset="0"/>
                <a:cs typeface="Times New Roman" pitchFamily="18" charset="0"/>
              </a:rPr>
              <a:t>Если начался штурм или вот-вот начнется, попытайтесь прикрыть свое тело от пуль. Лучше всего лечь на пол подальше от окон и дверей, лицом вниз, не на прямой линии от оконных и дверных проемов. В момент штурма не берите в руки оружие преступников.</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36</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142984"/>
            <a:ext cx="8183880" cy="4929222"/>
          </a:xfrm>
        </p:spPr>
        <p:txBody>
          <a:bodyPr>
            <a:noAutofit/>
          </a:bodyPr>
          <a:lstStyle/>
          <a:p>
            <a:pPr marL="0" indent="0" algn="ctr">
              <a:spcBef>
                <a:spcPts val="0"/>
              </a:spcBef>
              <a:buNone/>
            </a:pPr>
            <a:r>
              <a:rPr lang="ru-RU" sz="1500" b="1" i="1" dirty="0" smtClean="0">
                <a:latin typeface="Times New Roman" pitchFamily="18" charset="0"/>
                <a:cs typeface="Times New Roman" pitchFamily="18" charset="0"/>
              </a:rPr>
              <a:t>При ведении разговора рекомендуется:</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Быть спокойным, вежливым и внимательным, не перебивать звонящего. Проявлять гибкость, выдержку, терпение, не допускать нервозности, сохранять психологическую устойчивость.</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Подавлять неприязнь к террористу, не реагировать на возможные оскорбления и другие эмоциональные проявления.</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Использовать малейшую возможность для склонения звонящего на временный отказ от исполнения угрозы осуществить взрыв и продолжить переговоры через разумный отрезок времени, необходимый для оценки его требований или предложений. Целесообразно сыграть роль «маленького человека», который при всем желании не может самостоятельно принимать решения («несмотря на серьезность ситуации, не могу давать нереальных обещаний»). В тех случаях, когда выдвигаются какие-либо требования, необходимо максимально уяснить их суть, допустимо и желательно задавать дополнительные вопросы.</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В качестве условий прекращения террористической акции не давать террористу обещаний о выдаче каких бы то ни было лиц, передаче ему оружия и иных средств и предметов, применение которых может создать угрозу жизни и здоровью людей, о выполнении политических требований террористов.</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Стараться держать инициативу разговора в своих руках, предпринимать усилия по поддержанию и развитию диалога в интересах достижения целей переговоров.</a:t>
            </a:r>
          </a:p>
          <a:p>
            <a:pPr marL="0" indent="0" algn="just">
              <a:spcBef>
                <a:spcPts val="0"/>
              </a:spcBef>
              <a:buClr>
                <a:srgbClr val="FF0000"/>
              </a:buClr>
              <a:buSzPct val="75000"/>
              <a:buFont typeface="Wingdings" pitchFamily="2" charset="2"/>
              <a:buChar char="Ø"/>
            </a:pPr>
            <a:r>
              <a:rPr lang="ru-RU" sz="1500" dirty="0" smtClean="0">
                <a:latin typeface="Times New Roman" pitchFamily="18" charset="0"/>
                <a:cs typeface="Times New Roman" pitchFamily="18" charset="0"/>
              </a:rPr>
              <a:t> В процессе разговора обращать внимание на характерные особенности речи: возможный возраст, акцент, дефекты речи. Эмоциональное состояние, темп речи, манеру изложения, характер шумов на заднем фоне.</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37</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о тактике ведения разговора с террористами</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just">
              <a:spcBef>
                <a:spcPts val="0"/>
              </a:spcBef>
              <a:buNone/>
            </a:pPr>
            <a:r>
              <a:rPr lang="ru-RU" sz="1600" b="1" i="1" dirty="0" smtClean="0">
                <a:latin typeface="Times New Roman" pitchFamily="18" charset="0"/>
                <a:cs typeface="Times New Roman" pitchFamily="18" charset="0"/>
              </a:rPr>
              <a:t>Правоохранительным органам значительно помогут для предотвращения совершения преступлений и розыска преступников следующие ваши действия:</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Постарайтесь дословно запомнить разговор и зафиксировать его на бумаге.</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По ходу разговора отметьте пол, возраст звонившего и особенности его (ее) речи:</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голос: громкий/тихий, низкий/высокий;</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темп речи: быстрая/медленная;</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произношение: отчетливое, искаженное, с заиканием, шепелявое, с акцентом или диалектом;</a:t>
            </a:r>
          </a:p>
          <a:p>
            <a:pPr marL="0" indent="0" algn="just">
              <a:spcBef>
                <a:spcPts val="0"/>
              </a:spcBef>
              <a:buClr>
                <a:srgbClr val="FF0000"/>
              </a:buClr>
              <a:buSzPct val="75000"/>
              <a:buFont typeface="Wingdings" pitchFamily="2" charset="2"/>
              <a:buChar char="v"/>
            </a:pPr>
            <a:r>
              <a:rPr lang="ru-RU" sz="1600" dirty="0" smtClean="0">
                <a:latin typeface="Times New Roman" pitchFamily="18" charset="0"/>
                <a:cs typeface="Times New Roman" pitchFamily="18" charset="0"/>
              </a:rPr>
              <a:t> манера речи: развязная, с издевкой, с нецензурными выражениями.</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Обязательно отметьте звуковой фон (шум автомашин или железнодорожного транспорта, звук телерадиоаппаратуры, голоса, другое).</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Отметьте характер звонка — городской или междугородный.</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Обязательно зафиксируйте точное время начала разговора и его продолжительность.</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В любом случае постарайтесь в ходе разговора получить ответы на следующие вопросы:</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Куда, кому, по какому телефону звонит этот человек?</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Какие конкретные требования он (она) выдвигает?</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Выдвигает требования он (она) лично, выступает в роли посредника или представляет какую-то группу лиц?</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На каких условиях он (она) или они согласны отказаться от задуманного?</a:t>
            </a:r>
          </a:p>
          <a:p>
            <a:pPr marL="0" indent="0" algn="just">
              <a:spcBef>
                <a:spcPts val="0"/>
              </a:spcBef>
              <a:buClrTx/>
              <a:buSzPct val="100000"/>
              <a:buFont typeface="+mj-lt"/>
              <a:buAutoNum type="arabicPeriod" startAt="3"/>
            </a:pP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38</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о порядке приема сообщений, содержащих угрозы террористического характера, по телефону</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500726"/>
          </a:xfrm>
        </p:spPr>
        <p:txBody>
          <a:bodyPr>
            <a:noAutofit/>
          </a:bodyPr>
          <a:lstStyle/>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Как и когда с ним (с ней) можно связаться?</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Кому вы можете или должны сообщить об этом звонке?</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Постарайтесь добиться от звонящего максимально возможного промежутка времени для принятия вами и вашим руководством решений или совершения каких-либо действий.</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Если возможно, еще в процессе разговора сообщите о нем руководству объекта, если нет — немедленно по его окончанию.</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Не распространяйтесь о факте разговора и его содержании. Максимально ограничьте число людей, владеющих информацией.</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При наличии автоматического определителя номера (</a:t>
            </a:r>
            <a:r>
              <a:rPr lang="ru-RU" sz="1600" dirty="0" err="1" smtClean="0">
                <a:latin typeface="Times New Roman" pitchFamily="18" charset="0"/>
                <a:cs typeface="Times New Roman" pitchFamily="18" charset="0"/>
              </a:rPr>
              <a:t>АОНа</a:t>
            </a:r>
            <a:r>
              <a:rPr lang="ru-RU" sz="1600" dirty="0" smtClean="0">
                <a:latin typeface="Times New Roman" pitchFamily="18" charset="0"/>
                <a:cs typeface="Times New Roman" pitchFamily="18" charset="0"/>
              </a:rPr>
              <a:t>) запишите определившийся номер телефона в тетрадь, что позволит избежать его случайной утраты.</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При использовании звукозаписывающей аппаратуры сразу же извлеките кассету (</a:t>
            </a:r>
            <a:r>
              <a:rPr lang="ru-RU" sz="1600" dirty="0" err="1" smtClean="0">
                <a:latin typeface="Times New Roman" pitchFamily="18" charset="0"/>
                <a:cs typeface="Times New Roman" pitchFamily="18" charset="0"/>
              </a:rPr>
              <a:t>минидиск</a:t>
            </a:r>
            <a:r>
              <a:rPr lang="ru-RU" sz="1600" dirty="0" smtClean="0">
                <a:latin typeface="Times New Roman" pitchFamily="18" charset="0"/>
                <a:cs typeface="Times New Roman" pitchFamily="18" charset="0"/>
              </a:rPr>
              <a:t>) с записью разговора и примите меры к ее сохранности. Обязательно установите на ее место другую.</a:t>
            </a:r>
          </a:p>
          <a:p>
            <a:pPr marL="0" indent="0" algn="just">
              <a:spcBef>
                <a:spcPts val="0"/>
              </a:spcBef>
              <a:buClrTx/>
              <a:buSzPct val="100000"/>
              <a:buFont typeface="+mj-lt"/>
              <a:buAutoNum type="arabicPeriod" startAt="3"/>
            </a:pP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39</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286412"/>
          </a:xfrm>
        </p:spPr>
        <p:txBody>
          <a:bodyPr>
            <a:noAutofit/>
          </a:bodyPr>
          <a:lstStyle/>
          <a:p>
            <a:pPr marL="0" indent="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определить (уточнить) задачи местной охраны, ВОХР или службы безопасности объекта при эвакуации;</a:t>
            </a:r>
          </a:p>
          <a:p>
            <a:pPr marL="0" indent="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обеспечить (</a:t>
            </a:r>
            <a:r>
              <a:rPr lang="ru-RU" sz="1600" dirty="0" err="1" smtClean="0">
                <a:latin typeface="Times New Roman" pitchFamily="18" charset="0"/>
                <a:cs typeface="Times New Roman" pitchFamily="18" charset="0"/>
              </a:rPr>
              <a:t>дообеспечить</a:t>
            </a:r>
            <a:r>
              <a:rPr lang="ru-RU" sz="1600" dirty="0" smtClean="0">
                <a:latin typeface="Times New Roman" pitchFamily="18" charset="0"/>
                <a:cs typeface="Times New Roman" pitchFamily="18" charset="0"/>
              </a:rPr>
              <a:t>) служащих местной охраны, ВОХР или службы безопасности объекта портативной радиоаппаратурой для вызова резерва и правоохранительных органов;</a:t>
            </a:r>
          </a:p>
          <a:p>
            <a:pPr marL="0" indent="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чётко определить функции администрации при сдаче помещений (территории) в аренду другим организациям для проверки состояния сдаваемых помещений и номенклатуры складируемых товаров по усмотрению администрации объектов;</a:t>
            </a:r>
          </a:p>
          <a:p>
            <a:pPr marL="0" indent="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организовывать подготовку сотрудников организации совместно с правоохранительными органами путём практических занятий по действиям в условиях проявления терроризма;</a:t>
            </a:r>
          </a:p>
          <a:p>
            <a:pPr marL="0" indent="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организовать места парковки автомобилей не ближе 100 м от мест скопления людей;</a:t>
            </a:r>
          </a:p>
          <a:p>
            <a:pPr marL="0" indent="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подготовить необходимое количество планов осмотра объекта, в которых указать пожароопасные места, порядок и сроки контрольных проверок мест временного складирования, контейнеров-мусоросборников, урн и т.п.;</a:t>
            </a:r>
          </a:p>
          <a:p>
            <a:pPr marL="0" indent="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освободить от лишних предметов служебные помещения, лестничные клетки, помещения, где расположены технические установки;</a:t>
            </a:r>
          </a:p>
          <a:p>
            <a:pPr marL="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обеспечить регулярное удаление из здания отходов, освободить территорию от строительных лесов и металлического мусора;</a:t>
            </a:r>
          </a:p>
          <a:p>
            <a:pPr marL="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контейнеры-мусоросборники по возможности установить за пределами зданий объекта;</a:t>
            </a:r>
          </a:p>
          <a:p>
            <a:pPr marL="0">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довести до всего персонала организации номера телефонов, по которым необходимо поставить в известность определённые органы при обнаружении подозрительных предметов или признаков угрозы проведения террористического акта.</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С целью предотвращения террористических актов необходимо обращать внимание на появление посторонних предметов вблизи жилых домов и местах массового скопления людей.</a:t>
            </a:r>
          </a:p>
          <a:p>
            <a:pPr marL="0" indent="0" algn="ctr">
              <a:spcBef>
                <a:spcPts val="0"/>
              </a:spcBef>
              <a:buNone/>
            </a:pPr>
            <a:r>
              <a:rPr lang="ru-RU" sz="1600" b="1" dirty="0" smtClean="0">
                <a:latin typeface="Times New Roman" pitchFamily="18" charset="0"/>
                <a:cs typeface="Times New Roman" pitchFamily="18" charset="0"/>
              </a:rPr>
              <a:t>Действия населения района при обнаружении взрывоопасных устройств и предметов</a:t>
            </a:r>
          </a:p>
          <a:p>
            <a:pPr marL="0" indent="0" algn="just">
              <a:spcBef>
                <a:spcPts val="0"/>
              </a:spcBef>
              <a:buNone/>
            </a:pPr>
            <a:r>
              <a:rPr lang="ru-RU" sz="1600" dirty="0" smtClean="0">
                <a:latin typeface="Times New Roman" pitchFamily="18" charset="0"/>
                <a:cs typeface="Times New Roman" pitchFamily="18" charset="0"/>
              </a:rPr>
              <a:t>1. При получении сообщения о заложенном взрывном устройстве, обнаружении предметов, вызывающих такое подозрение, необходимо немедленно поставить в известность дежурную службу объекта (там, где она есть) и </a:t>
            </a:r>
            <a:r>
              <a:rPr lang="ru-RU" sz="1600" b="1" i="1" dirty="0" smtClean="0">
                <a:latin typeface="Times New Roman" pitchFamily="18" charset="0"/>
                <a:cs typeface="Times New Roman" pitchFamily="18" charset="0"/>
              </a:rPr>
              <a:t>сообщить полученную информацию по телефонам:</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a:t>
            </a:r>
            <a:r>
              <a:rPr lang="ru-RU" sz="1600" b="1" i="1" dirty="0" smtClean="0">
                <a:latin typeface="Times New Roman" pitchFamily="18" charset="0"/>
                <a:cs typeface="Times New Roman" pitchFamily="18" charset="0"/>
              </a:rPr>
              <a:t>в дежурную часть УВД;</a:t>
            </a:r>
          </a:p>
          <a:p>
            <a:pPr marL="0" indent="0" algn="just">
              <a:spcBef>
                <a:spcPts val="0"/>
              </a:spcBef>
              <a:buClr>
                <a:srgbClr val="FF0000"/>
              </a:buClr>
              <a:buSzPct val="75000"/>
              <a:buFont typeface="Wingdings" pitchFamily="2" charset="2"/>
              <a:buChar char="Ø"/>
            </a:pPr>
            <a:r>
              <a:rPr lang="ru-RU" sz="1600" b="1" i="1" dirty="0" smtClean="0">
                <a:latin typeface="Times New Roman" pitchFamily="18" charset="0"/>
                <a:cs typeface="Times New Roman" pitchFamily="18" charset="0"/>
              </a:rPr>
              <a:t> отделение ФСБ;</a:t>
            </a:r>
          </a:p>
          <a:p>
            <a:pPr marL="0" indent="0" algn="just">
              <a:spcBef>
                <a:spcPts val="0"/>
              </a:spcBef>
              <a:buClr>
                <a:srgbClr val="FF0000"/>
              </a:buClr>
              <a:buSzPct val="75000"/>
              <a:buFont typeface="Wingdings" pitchFamily="2" charset="2"/>
              <a:buChar char="Ø"/>
            </a:pPr>
            <a:r>
              <a:rPr lang="ru-RU" sz="1600" b="1" i="1" dirty="0" smtClean="0">
                <a:latin typeface="Times New Roman" pitchFamily="18" charset="0"/>
                <a:cs typeface="Times New Roman" pitchFamily="18" charset="0"/>
              </a:rPr>
              <a:t> (управление) отдел по делам ГО и ЧС района;</a:t>
            </a:r>
          </a:p>
          <a:p>
            <a:pPr marL="0" indent="0" algn="just">
              <a:spcBef>
                <a:spcPts val="0"/>
              </a:spcBef>
              <a:buClr>
                <a:srgbClr val="FF0000"/>
              </a:buClr>
              <a:buSzPct val="75000"/>
              <a:buFont typeface="Wingdings" pitchFamily="2" charset="2"/>
              <a:buChar char="Ø"/>
            </a:pPr>
            <a:r>
              <a:rPr lang="ru-RU" sz="1600" b="1" i="1" dirty="0" smtClean="0">
                <a:latin typeface="Times New Roman" pitchFamily="18" charset="0"/>
                <a:cs typeface="Times New Roman" pitchFamily="18" charset="0"/>
              </a:rPr>
              <a:t> отряд федеральной противопожарной службы (ОФПС) района.</a:t>
            </a:r>
          </a:p>
          <a:p>
            <a:pPr marL="0" indent="0" algn="just">
              <a:spcBef>
                <a:spcPts val="0"/>
              </a:spcBef>
              <a:buNone/>
            </a:pPr>
            <a:r>
              <a:rPr lang="ru-RU" sz="1600" dirty="0" smtClean="0">
                <a:latin typeface="Times New Roman" pitchFamily="18" charset="0"/>
                <a:cs typeface="Times New Roman" pitchFamily="18" charset="0"/>
              </a:rPr>
              <a:t>При этом назвать точный адрес и название организации, где обнаружено взрывное устройство, номер телефона.</a:t>
            </a:r>
          </a:p>
          <a:p>
            <a:pPr marL="0" indent="0" algn="just">
              <a:spcBef>
                <a:spcPts val="0"/>
              </a:spcBef>
              <a:buNone/>
            </a:pPr>
            <a:r>
              <a:rPr lang="ru-RU" sz="1600" dirty="0" smtClean="0">
                <a:latin typeface="Times New Roman" pitchFamily="18" charset="0"/>
                <a:cs typeface="Times New Roman" pitchFamily="18" charset="0"/>
              </a:rPr>
              <a:t>2. До прибытия сотрудников милиции принять меры к ограждению подозрительного предмета и недопущению к нему людей в радиусе до 50—100 метров. Эвакуировать из здания (помещения) персонал и посетителей на расстоянии не менее 200 метров.</a:t>
            </a:r>
          </a:p>
          <a:p>
            <a:pPr marL="0" indent="0" algn="just">
              <a:spcBef>
                <a:spcPts val="0"/>
              </a:spcBef>
              <a:buNone/>
            </a:pPr>
            <a:r>
              <a:rPr lang="ru-RU" sz="1600" dirty="0" smtClean="0">
                <a:latin typeface="Times New Roman" pitchFamily="18" charset="0"/>
                <a:cs typeface="Times New Roman" pitchFamily="18" charset="0"/>
              </a:rPr>
              <a:t>3. По прибытии специалистов по обнаружению взрывных устройств действовать в соответствии с их указаниями.</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40</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по предупреждению террористических актов (угроза взрыва)</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500726"/>
          </a:xfrm>
        </p:spPr>
        <p:txBody>
          <a:bodyPr>
            <a:noAutofit/>
          </a:bodyPr>
          <a:lstStyle/>
          <a:p>
            <a:pPr marL="0" indent="0" algn="ctr">
              <a:spcBef>
                <a:spcPts val="0"/>
              </a:spcBef>
              <a:buNone/>
            </a:pP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Категорически запрещается:</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a:t>
            </a:r>
            <a:r>
              <a:rPr lang="ru-RU" sz="1600" b="1" i="1" dirty="0" smtClean="0">
                <a:latin typeface="Times New Roman" pitchFamily="18" charset="0"/>
                <a:cs typeface="Times New Roman" pitchFamily="18" charset="0"/>
              </a:rPr>
              <a:t>самостоятельно предпринимать действия, нарушающие состояние подозрительного предмета, трогать или перемещать подозрительный предмет и другие предметы, находящиеся с ними в контакте;</a:t>
            </a:r>
          </a:p>
          <a:p>
            <a:pPr marL="0" indent="0" algn="just">
              <a:spcBef>
                <a:spcPts val="0"/>
              </a:spcBef>
              <a:buClr>
                <a:srgbClr val="FF0000"/>
              </a:buClr>
              <a:buSzPct val="100000"/>
              <a:buFont typeface="Wingdings" pitchFamily="2" charset="2"/>
              <a:buChar char="ü"/>
            </a:pPr>
            <a:r>
              <a:rPr lang="ru-RU" sz="1600" b="1" i="1" dirty="0" smtClean="0">
                <a:latin typeface="Times New Roman" pitchFamily="18" charset="0"/>
                <a:cs typeface="Times New Roman" pitchFamily="18" charset="0"/>
              </a:rPr>
              <a:t> заливать жидкостями, засыпать грунтом или накрывать обнаруженный предмет тканевыми и другими материалами;</a:t>
            </a:r>
          </a:p>
          <a:p>
            <a:pPr marL="0" indent="0" algn="just">
              <a:spcBef>
                <a:spcPts val="0"/>
              </a:spcBef>
              <a:buClr>
                <a:srgbClr val="FF0000"/>
              </a:buClr>
              <a:buSzPct val="100000"/>
              <a:buFont typeface="Wingdings" pitchFamily="2" charset="2"/>
              <a:buChar char="ü"/>
            </a:pPr>
            <a:r>
              <a:rPr lang="ru-RU" sz="1600" b="1" i="1" dirty="0" smtClean="0">
                <a:latin typeface="Times New Roman" pitchFamily="18" charset="0"/>
                <a:cs typeface="Times New Roman" pitchFamily="18" charset="0"/>
              </a:rPr>
              <a:t> пользоваться </a:t>
            </a:r>
            <a:r>
              <a:rPr lang="ru-RU" sz="1600" b="1" i="1" dirty="0" err="1" smtClean="0">
                <a:latin typeface="Times New Roman" pitchFamily="18" charset="0"/>
                <a:cs typeface="Times New Roman" pitchFamily="18" charset="0"/>
              </a:rPr>
              <a:t>электро</a:t>
            </a:r>
            <a:r>
              <a:rPr lang="ru-RU" sz="1600" b="1" i="1" dirty="0" smtClean="0">
                <a:latin typeface="Times New Roman" pitchFamily="18" charset="0"/>
                <a:cs typeface="Times New Roman" pitchFamily="18" charset="0"/>
              </a:rPr>
              <a:t>-, радиоаппаратурой, переговорными устройствами или рацией вблизи обнаруженного предмета, переезжать на автомобиле;</a:t>
            </a:r>
          </a:p>
          <a:p>
            <a:pPr marL="0" indent="0" algn="just">
              <a:spcBef>
                <a:spcPts val="0"/>
              </a:spcBef>
              <a:buClr>
                <a:srgbClr val="FF0000"/>
              </a:buClr>
              <a:buSzPct val="100000"/>
              <a:buFont typeface="Wingdings" pitchFamily="2" charset="2"/>
              <a:buChar char="ü"/>
            </a:pPr>
            <a:r>
              <a:rPr lang="ru-RU" sz="1600" b="1" i="1" dirty="0" smtClean="0">
                <a:latin typeface="Times New Roman" pitchFamily="18" charset="0"/>
                <a:cs typeface="Times New Roman" pitchFamily="18" charset="0"/>
              </a:rPr>
              <a:t> оказывать температурное, звуковое, световое, механическое воздействие на взрывоопасный предмет;</a:t>
            </a:r>
          </a:p>
          <a:p>
            <a:pPr marL="0" indent="0" algn="just">
              <a:spcBef>
                <a:spcPts val="0"/>
              </a:spcBef>
              <a:buClr>
                <a:srgbClr val="FF0000"/>
              </a:buClr>
              <a:buSzPct val="100000"/>
              <a:buFont typeface="Wingdings" pitchFamily="2" charset="2"/>
              <a:buChar char="ü"/>
            </a:pPr>
            <a:r>
              <a:rPr lang="ru-RU" sz="1600" b="1" i="1" dirty="0" smtClean="0">
                <a:latin typeface="Times New Roman" pitchFamily="18" charset="0"/>
                <a:cs typeface="Times New Roman" pitchFamily="18" charset="0"/>
              </a:rPr>
              <a:t> нельзя прикасаться к взрывоопасному предмету, находясь в одежде с синтетическими волокнами.</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41</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ctr">
              <a:spcBef>
                <a:spcPts val="0"/>
              </a:spcBef>
              <a:buNone/>
            </a:pPr>
            <a:r>
              <a:rPr lang="ru-RU" sz="1600" b="1" i="1" dirty="0" smtClean="0">
                <a:latin typeface="Times New Roman" pitchFamily="18" charset="0"/>
                <a:cs typeface="Times New Roman" pitchFamily="18" charset="0"/>
              </a:rPr>
              <a:t>ЕСЛИ ТЫ ОКАЗАЛСЯ ЗАЛОЖНИКОМ У ТЕРРОРИСТОВ</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Главное - сохраняй чувство самообладания и не поддавайся панике.</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Не предпринимай действий, которые могут спровоцировать применение оружия – резких перемещений, угрожающих жестов, сговора с другими заложниками, попытки бегства, игнорирования требований террористов. </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Не вступай с террористами в переговоры по собственной инициативе.</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Постарайся определить своё местонахождение и запомнить как можно больше информации о террористах.</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Периодически обращайся к террористам с личными просьбами и жалобами на здоровье.</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Старайся располагаться подальше от окон, дверей и самих террористов.</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Постоянно отвлекай свои мысли от безысходности, найди себе какое-либо занятие - физические упражнения, чтение, воспоминания о приятных событиях в жизни.</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Не доводи себя до истощения, принимай предлагаемую пищу, даже если она не совсем по вкусу.</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Не теряй веру в спасение, постоянно думай о том, что помощь обязательно придет.</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42</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муниципального образования</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just">
              <a:spcBef>
                <a:spcPts val="0"/>
              </a:spcBef>
              <a:buNone/>
            </a:pPr>
            <a:r>
              <a:rPr lang="ru-RU" sz="1600" b="1" dirty="0" smtClean="0">
                <a:latin typeface="Times New Roman" pitchFamily="18" charset="0"/>
                <a:cs typeface="Times New Roman" pitchFamily="18" charset="0"/>
              </a:rPr>
              <a:t>Терроризм - </a:t>
            </a:r>
            <a:r>
              <a:rPr lang="ru-RU" sz="1600" dirty="0" smtClean="0">
                <a:latin typeface="Times New Roman" pitchFamily="18" charset="0"/>
                <a:cs typeface="Times New Roman" pitchFamily="18" charset="0"/>
              </a:rPr>
              <a:t>это метод, посредством которого организованная группа или партия стремятся достичь провозглашенные ими цели через систематическое использование насилия. Для нагнетания страха применяются такие террористические акты, как взрывы и поджоги магазинов, вокзалов, захват заложников, угоны самолетов и др.</a:t>
            </a:r>
          </a:p>
          <a:p>
            <a:pPr marL="0" indent="0" algn="ctr">
              <a:spcBef>
                <a:spcPts val="0"/>
              </a:spcBef>
              <a:buNone/>
            </a:pPr>
            <a:r>
              <a:rPr lang="ru-RU" sz="1600" b="1" i="1" dirty="0" smtClean="0">
                <a:latin typeface="Times New Roman" pitchFamily="18" charset="0"/>
                <a:cs typeface="Times New Roman" pitchFamily="18" charset="0"/>
              </a:rPr>
              <a:t>ЭТО НУЖНО УМЕТЬ!</a:t>
            </a:r>
          </a:p>
          <a:p>
            <a:pPr marL="0" indent="0" algn="ctr">
              <a:spcBef>
                <a:spcPts val="0"/>
              </a:spcBef>
              <a:buNone/>
            </a:pPr>
            <a:r>
              <a:rPr lang="ru-RU" sz="1600" b="1" i="1" u="sng" dirty="0" smtClean="0">
                <a:latin typeface="Times New Roman" pitchFamily="18" charset="0"/>
                <a:cs typeface="Times New Roman" pitchFamily="18" charset="0"/>
              </a:rPr>
              <a:t>Если стрельба застала Вас на улице:</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сразу же лягте и осмотритесь;</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выберите ближайшее укрытие и проберитесь к нему, не поднимаясь в полный рост;</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при первой возможности спрячьтесь в подъезде жилого дома, подземном переходе и т. д.;</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дождитесь окончания перестрелки;</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примите меры по спасению детей, при необходимости прикройте их своим телом;</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по возможности сообщите о происшедшем сотрудникам милиции.</a:t>
            </a:r>
          </a:p>
          <a:p>
            <a:pPr marL="0" indent="0" algn="ctr">
              <a:spcBef>
                <a:spcPts val="0"/>
              </a:spcBef>
              <a:buNone/>
            </a:pPr>
            <a:r>
              <a:rPr lang="ru-RU" sz="1600" b="1" i="1" u="sng" dirty="0" smtClean="0">
                <a:latin typeface="Times New Roman" pitchFamily="18" charset="0"/>
                <a:cs typeface="Times New Roman" pitchFamily="18" charset="0"/>
              </a:rPr>
              <a:t>Если в ходе перестрелки Вы находитесь дома:</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укройтесь в ванной комнате и лягте на пол, так как находиться в комнате опасно из-за возможности рикошета;</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находясь в укрытии, следите за возможным началом пожара;</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если пожар начался, а стрельба не прекратилась, покиньте квартиру и укройтесь в подъезде, подальше от окон.</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43</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муниципального образования</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500726"/>
          </a:xfrm>
        </p:spPr>
        <p:txBody>
          <a:bodyPr>
            <a:noAutofit/>
          </a:bodyPr>
          <a:lstStyle/>
          <a:p>
            <a:pPr marL="0" indent="0" algn="ctr">
              <a:spcBef>
                <a:spcPts val="0"/>
              </a:spcBef>
              <a:buNone/>
            </a:pPr>
            <a:r>
              <a:rPr lang="ru-RU" sz="1600" b="1" i="1" dirty="0" smtClean="0">
                <a:latin typeface="Times New Roman" pitchFamily="18" charset="0"/>
                <a:cs typeface="Times New Roman" pitchFamily="18" charset="0"/>
              </a:rPr>
              <a:t>ОСНОВНЫЕ МЕРЫ ПРЕДОСТОРОЖНОСТИ</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не трогайте в вагоне поезда (метро), подъезде дома или на улице бесхозные вещи (сумки, пакеты и т. п.) и не подпускайте к ним других. Сообщите о находке сотруднику милиции;</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в присутствии террористов не выражайте свое неудовольствие, воздержитесь от резких движений, крика и стонов;</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при угрозе применения террористами оружия ложитесь на живот, защищая голову руками, подальше от окон, застекленных дверей, проходов, лестниц;</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в случае ранения двигайтесь как можно меньше - это уменьшит кровопотерю;</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если произошел взрыв - примите меры к недопущению пожара и паники, окажите первую медицинскую помощь пострадавшим;</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постарайтесь запомнить приметы подозрительных людей и сообщите их прибывшим сотрудникам спецслужб.</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44</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ctr">
              <a:spcBef>
                <a:spcPts val="0"/>
              </a:spcBef>
              <a:buNone/>
            </a:pPr>
            <a:r>
              <a:rPr lang="ru-RU" sz="1500" b="1" dirty="0" smtClean="0">
                <a:latin typeface="Times New Roman" pitchFamily="18" charset="0"/>
                <a:cs typeface="Times New Roman" pitchFamily="18" charset="0"/>
              </a:rPr>
              <a:t>Меры защиты при проведении террористических актов</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Постарайтесь успокоиться и уточнить обстановку.</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В разрушенном или поврежденном помещении из-за опасности взрыва скопившихся газов нельзя пользоваться открытым пламенем (спичками, зажигалкой, свечами, факелами и т.д.).</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Продвигайтесь осторожно, не трогайте поврежденные конструкции или оголившиеся провода.</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При задымлении защитите органы дыхания смоченным платком (лоскутом ткани, полотенцем).</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Включите локальную (квартирную) систему оповещения и проверьте возможность взаимного общения (теле-, радио-, телефонной связью, голосом).</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В случае срочной эвакуации возьмите личные документы, </a:t>
            </a:r>
            <a:r>
              <a:rPr lang="ru-RU" sz="1500" dirty="0" err="1" smtClean="0">
                <a:latin typeface="Times New Roman" pitchFamily="18" charset="0"/>
                <a:cs typeface="Times New Roman" pitchFamily="18" charset="0"/>
              </a:rPr>
              <a:t>негромоздкие</a:t>
            </a:r>
            <a:r>
              <a:rPr lang="ru-RU" sz="1500" dirty="0" smtClean="0">
                <a:latin typeface="Times New Roman" pitchFamily="18" charset="0"/>
                <a:cs typeface="Times New Roman" pitchFamily="18" charset="0"/>
              </a:rPr>
              <a:t> и самые необходимые носильные вещи, деньги, ценности. Изолируйте квартиру (закройте все окна и двери). Оповестите соседей об эвакуации. Помогите престарелым и инвалидам покинуть помещение. Возьмите на учет лиц, оставшихся в помещении. Сообщите о случившемся по телефону в соответствующую службу по месту жительства. Входную дверь плотно прикройте, не закрывая на замок.</a:t>
            </a:r>
          </a:p>
          <a:p>
            <a:pPr marL="0" indent="0" algn="just">
              <a:spcBef>
                <a:spcPts val="0"/>
              </a:spcBef>
              <a:buNone/>
            </a:pPr>
            <a:r>
              <a:rPr lang="ru-RU" sz="1500" dirty="0" smtClean="0">
                <a:latin typeface="Times New Roman" pitchFamily="18" charset="0"/>
                <a:cs typeface="Times New Roman" pitchFamily="18" charset="0"/>
              </a:rPr>
              <a:t>При невозможности эвакуации из помещения необходимо принять меры, чтобы о вас знали, выйти на балкон или открыть окно и взывать о помощи.</a:t>
            </a:r>
          </a:p>
          <a:p>
            <a:pPr marL="0" indent="0" algn="just">
              <a:spcBef>
                <a:spcPts val="0"/>
              </a:spcBef>
              <a:buNone/>
            </a:pPr>
            <a:r>
              <a:rPr lang="ru-RU" sz="1500" dirty="0" smtClean="0">
                <a:latin typeface="Times New Roman" pitchFamily="18" charset="0"/>
                <a:cs typeface="Times New Roman" pitchFamily="18" charset="0"/>
              </a:rPr>
              <a:t>С выходом из дома отойти на безопасное расстояние от него и не принимать самостоятельных решений об отъезде с места происшествия.</a:t>
            </a:r>
          </a:p>
          <a:p>
            <a:pPr marL="0" indent="0" algn="just">
              <a:spcBef>
                <a:spcPts val="0"/>
              </a:spcBef>
              <a:buClrTx/>
              <a:buSzPct val="100000"/>
              <a:buFont typeface="+mj-lt"/>
              <a:buAutoNum type="arabicPeriod" startAt="7"/>
            </a:pPr>
            <a:r>
              <a:rPr lang="ru-RU" sz="1500" dirty="0" smtClean="0">
                <a:latin typeface="Times New Roman" pitchFamily="18" charset="0"/>
                <a:cs typeface="Times New Roman" pitchFamily="18" charset="0"/>
              </a:rPr>
              <a:t> Действуйте в строгом соответствии с указаниями должностных лиц.</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45</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населению по мерам защиты при проведении террористических актов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500726"/>
          </a:xfrm>
        </p:spPr>
        <p:txBody>
          <a:bodyPr>
            <a:noAutofit/>
          </a:bodyPr>
          <a:lstStyle/>
          <a:p>
            <a:pPr marL="0" indent="0" algn="ctr">
              <a:spcBef>
                <a:spcPts val="0"/>
              </a:spcBef>
              <a:buNone/>
            </a:pPr>
            <a:r>
              <a:rPr lang="ru-RU" sz="1600" b="1" dirty="0" smtClean="0">
                <a:latin typeface="Times New Roman" pitchFamily="18" charset="0"/>
                <a:cs typeface="Times New Roman" pitchFamily="18" charset="0"/>
              </a:rPr>
              <a:t>Вас завалило обломками стены</a:t>
            </a:r>
          </a:p>
          <a:p>
            <a:pPr marL="0" indent="0" algn="just">
              <a:spcBef>
                <a:spcPts val="0"/>
              </a:spcBef>
              <a:buNone/>
            </a:pPr>
            <a:r>
              <a:rPr lang="ru-RU" sz="1600" dirty="0" smtClean="0">
                <a:latin typeface="Times New Roman" pitchFamily="18" charset="0"/>
                <a:cs typeface="Times New Roman" pitchFamily="18" charset="0"/>
              </a:rPr>
              <a:t>Постарайтесь взять себя в руки, не падать духом, наберитесь терпения, старайтесь дышать глубоко, ровно, не торопясь. Голосом и стуком привлекайте внимание людей. Если вы находитесь глубоко от поверхности земли, перемещайте влево - вправо любой металлический предмет (кольцо, ключи и т.п.) для обнаружения вас </a:t>
            </a:r>
            <a:r>
              <a:rPr lang="ru-RU" sz="1600" dirty="0" err="1" smtClean="0">
                <a:latin typeface="Times New Roman" pitchFamily="18" charset="0"/>
                <a:cs typeface="Times New Roman" pitchFamily="18" charset="0"/>
              </a:rPr>
              <a:t>металлодетектором</a:t>
            </a:r>
            <a:r>
              <a:rPr lang="ru-RU" sz="1600" dirty="0" smtClean="0">
                <a:latin typeface="Times New Roman" pitchFamily="18" charset="0"/>
                <a:cs typeface="Times New Roman" pitchFamily="18" charset="0"/>
              </a:rPr>
              <a:t>. Если пространство около вас относительно свободно, не зажигайте спички, свечи, берегите кислород. Продвигайтесь осторожно, стараясь не вызвать нового обвала, ориентируйтесь по движению воздуха, поступающего снаружи. Если у вас есть возможность, с помощью подручных предметов (доски, кирпича и т.д.) укрепите обвисающие балки, потолок от обрушения и дожидайтесь помощи. При сильной жажде положите в рот небольшой лоскут ткани (гладкий камушек) и сосите его, дыша носом. При появлении признаков присутствия вблизи людей — стуком и голосом сигнализируйте о себе.</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46</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ctr">
              <a:spcBef>
                <a:spcPts val="0"/>
              </a:spcBef>
              <a:buNone/>
            </a:pPr>
            <a:r>
              <a:rPr lang="ru-RU" sz="1600" b="1" i="1" dirty="0" smtClean="0">
                <a:latin typeface="Times New Roman" pitchFamily="18" charset="0"/>
                <a:cs typeface="Times New Roman" pitchFamily="18" charset="0"/>
              </a:rPr>
              <a:t>Признаки, которые могут указывать на наличие взрывного устройства (ВУ):</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наличие на обнаруженном предмете проводов, верёвок, изоленты;</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подозрительные звуки, щелчки, тиканье часов, издаваемые предметом;</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от предмета исходит характерный запах миндаля или другой необычный запах.</a:t>
            </a:r>
          </a:p>
          <a:p>
            <a:pPr marL="0" indent="0" algn="ctr">
              <a:spcBef>
                <a:spcPts val="0"/>
              </a:spcBef>
              <a:buNone/>
            </a:pPr>
            <a:r>
              <a:rPr lang="ru-RU" sz="1600" b="1" i="1" dirty="0" smtClean="0">
                <a:latin typeface="Times New Roman" pitchFamily="18" charset="0"/>
                <a:cs typeface="Times New Roman" pitchFamily="18" charset="0"/>
              </a:rPr>
              <a:t>Причины, служащие поводом для опасения:</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нахождение подозрительных лиц до обнаружения этого предмета;</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угрозы лично, по телефону или в почтовых отправлениях.</a:t>
            </a:r>
          </a:p>
          <a:p>
            <a:pPr marL="0" indent="0" algn="ctr">
              <a:spcBef>
                <a:spcPts val="0"/>
              </a:spcBef>
              <a:buNone/>
            </a:pPr>
            <a:r>
              <a:rPr lang="ru-RU" sz="1600" b="1" i="1" dirty="0" smtClean="0">
                <a:latin typeface="Times New Roman" pitchFamily="18" charset="0"/>
                <a:cs typeface="Times New Roman" pitchFamily="18" charset="0"/>
              </a:rPr>
              <a:t>Действия при обнаружении предмета, похожего на взрывное устройство:</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Не трогать, не подходить, не передвигать обнаруженный подозрительный предмет! Не курить, воздержаться от использования средств радиосвязи, в том числе и мобильных, вблизи данного предмета.</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Немедленно сообщить об обнаружении подозрительного предмета в правоохранительные органы по указанным телефонам.</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Зафиксировать время и место обнаружения.</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Освободить от людей опасную зону в радиусе не менее 100 м.</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По возможности обеспечить охрану подозрительного предмета и опасной зоны.</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Необходимо обеспечить (помочь обеспечить) организованную эвакуацию людей с территории, прилегающей к опасной зоне.</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47</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руководителям учреждений и школьникам при угрозе террористического акта</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500726"/>
          </a:xfrm>
        </p:spPr>
        <p:txBody>
          <a:bodyPr>
            <a:noAutofit/>
          </a:bodyPr>
          <a:lstStyle/>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Дождаться прибытия представителей правоохранительных органов, указать место расположения подозрительного предмета, время и обстоятельства его обнаружения.</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Далее действовать по указанию представителей правоохранительных органов.</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Не сообщать об угрозе взрыва никому, кроме тех, кому необходимо знать о случившемся, чтобы не создавать паники.</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Выделить необходимое количество персонала для осуществления осмотра объекта и проинструктировать его о правилах поведения (на что обращать внимание и как действовать при обнаружении опасных предметов).</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Проинструктировать персонал объекта о том, что запрещается принимать на хранение от посторонних лиц какие-либо предметы и вещи.</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Быть готовым описать внешний вид предмета, похожего на взрывное устройство.</a:t>
            </a:r>
          </a:p>
          <a:p>
            <a:pPr marL="0" indent="0" algn="just">
              <a:spcBef>
                <a:spcPts val="0"/>
              </a:spcBef>
              <a:buNone/>
            </a:pPr>
            <a:r>
              <a:rPr lang="ru-RU" sz="1600" dirty="0" smtClean="0">
                <a:latin typeface="Times New Roman" pitchFamily="18" charset="0"/>
                <a:cs typeface="Times New Roman" pitchFamily="18" charset="0"/>
              </a:rPr>
              <a:t>Предмет может иметь любой вид: сумка, свёрток, пакет и т.п. Находится, как правило, в месте возможного присутствия большого количества людей, вблизи </a:t>
            </a:r>
            <a:r>
              <a:rPr lang="ru-RU" sz="1600" dirty="0" err="1" smtClean="0">
                <a:latin typeface="Times New Roman" pitchFamily="18" charset="0"/>
                <a:cs typeface="Times New Roman" pitchFamily="18" charset="0"/>
              </a:rPr>
              <a:t>взрыво</a:t>
            </a:r>
            <a:r>
              <a:rPr lang="ru-RU" sz="1600" dirty="0" smtClean="0">
                <a:latin typeface="Times New Roman" pitchFamily="18" charset="0"/>
                <a:cs typeface="Times New Roman" pitchFamily="18" charset="0"/>
              </a:rPr>
              <a:t>- и пожароопасных мест, расположения различного рода коммуникаций. Также по своему внешнему виду он может быть похож на ВУ (граната, мина, снаряд и т.п.): торчащие проводки, верёвочки, изолента, скотч, тиканье часового механизма, механическое жужжание, другие звуки, запах миндаля или другой незнакомый запах.</a:t>
            </a:r>
          </a:p>
          <a:p>
            <a:pPr marL="0" indent="0" algn="just">
              <a:spcBef>
                <a:spcPts val="0"/>
              </a:spcBef>
              <a:buNone/>
            </a:pPr>
            <a:r>
              <a:rPr lang="ru-RU" sz="1600" dirty="0" smtClean="0">
                <a:latin typeface="Times New Roman" pitchFamily="18" charset="0"/>
                <a:cs typeface="Times New Roman" pitchFamily="18" charset="0"/>
              </a:rPr>
              <a:t>При охране подозрительного предмета находиться, по возможности, за предметами, обеспечивающими защиту (угол здания, колонна, толстое дерево, автомашина и т.д.), и вести наблюдение.</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48</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ctr">
              <a:spcBef>
                <a:spcPts val="0"/>
              </a:spcBef>
              <a:buNone/>
            </a:pPr>
            <a:r>
              <a:rPr lang="ru-RU" sz="1600" b="1" dirty="0" smtClean="0">
                <a:latin typeface="Times New Roman" pitchFamily="18" charset="0"/>
                <a:cs typeface="Times New Roman" pitchFamily="18" charset="0"/>
              </a:rPr>
              <a:t>При поступлении угрозы террористического акта по телефону:</a:t>
            </a:r>
          </a:p>
          <a:p>
            <a:pPr marL="0" indent="0" algn="just">
              <a:spcBef>
                <a:spcPts val="0"/>
              </a:spcBef>
              <a:buNone/>
            </a:pPr>
            <a:r>
              <a:rPr lang="ru-RU" sz="1600" b="1" i="1" dirty="0" smtClean="0">
                <a:latin typeface="Times New Roman" pitchFamily="18" charset="0"/>
                <a:cs typeface="Times New Roman" pitchFamily="18" charset="0"/>
              </a:rPr>
              <a:t>а) Предупредительные меры (меры профилактики):</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инструктировать персонал о порядке приёма телефонных сообщений с угрозами террористического акта.</a:t>
            </a:r>
          </a:p>
          <a:p>
            <a:pPr marL="0" indent="0" algn="just">
              <a:spcBef>
                <a:spcPts val="0"/>
              </a:spcBef>
              <a:buNone/>
            </a:pPr>
            <a:r>
              <a:rPr lang="ru-RU" sz="1600" dirty="0" smtClean="0">
                <a:latin typeface="Times New Roman" pitchFamily="18" charset="0"/>
                <a:cs typeface="Times New Roman" pitchFamily="18" charset="0"/>
              </a:rPr>
              <a:t>После сообщения по телефону об угрозе взрыва, о наличии взрывного устройства не вдаваться в панику. Быть выдержанными и вежливыми, не прерывать говорящего. При наличии магнитофона надо поднести его к телефону, записать разговор. Постараться сразу дать знать об этой угрозе своему коллеге, по возможности одновременно с разговором он должен по другому аппарату сообщить по свободному телефону:</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a:t>
            </a:r>
            <a:r>
              <a:rPr lang="ru-RU" sz="1600" b="1" i="1" dirty="0" smtClean="0">
                <a:latin typeface="Times New Roman" pitchFamily="18" charset="0"/>
                <a:cs typeface="Times New Roman" pitchFamily="18" charset="0"/>
              </a:rPr>
              <a:t>отделение ФСБ;</a:t>
            </a:r>
          </a:p>
          <a:p>
            <a:pPr marL="0" indent="0" algn="just">
              <a:spcBef>
                <a:spcPts val="0"/>
              </a:spcBef>
              <a:buClr>
                <a:srgbClr val="FF0000"/>
              </a:buClr>
              <a:buSzPct val="100000"/>
              <a:buFont typeface="Wingdings" pitchFamily="2" charset="2"/>
              <a:buChar char="ü"/>
            </a:pPr>
            <a:r>
              <a:rPr lang="ru-RU" sz="1600" b="1" i="1" dirty="0" smtClean="0">
                <a:latin typeface="Times New Roman" pitchFamily="18" charset="0"/>
                <a:cs typeface="Times New Roman" pitchFamily="18" charset="0"/>
              </a:rPr>
              <a:t> управление внутренних дел;</a:t>
            </a:r>
          </a:p>
          <a:p>
            <a:pPr marL="0" indent="0" algn="just">
              <a:spcBef>
                <a:spcPts val="0"/>
              </a:spcBef>
              <a:buClr>
                <a:srgbClr val="FF0000"/>
              </a:buClr>
              <a:buSzPct val="100000"/>
              <a:buFont typeface="Wingdings" pitchFamily="2" charset="2"/>
              <a:buChar char="ü"/>
            </a:pPr>
            <a:r>
              <a:rPr lang="ru-RU" sz="1600" b="1" i="1" dirty="0" smtClean="0">
                <a:latin typeface="Times New Roman" pitchFamily="18" charset="0"/>
                <a:cs typeface="Times New Roman" pitchFamily="18" charset="0"/>
              </a:rPr>
              <a:t> отряд федеральной противопожарной службы (ОФПС) района);</a:t>
            </a:r>
          </a:p>
          <a:p>
            <a:pPr marL="0" indent="0" algn="just">
              <a:spcBef>
                <a:spcPts val="0"/>
              </a:spcBef>
              <a:buClr>
                <a:srgbClr val="FF0000"/>
              </a:buClr>
              <a:buSzPct val="100000"/>
              <a:buFont typeface="Wingdings" pitchFamily="2" charset="2"/>
              <a:buChar char="ü"/>
            </a:pPr>
            <a:r>
              <a:rPr lang="ru-RU" sz="1600" b="1" i="1" dirty="0" smtClean="0">
                <a:latin typeface="Times New Roman" pitchFamily="18" charset="0"/>
                <a:cs typeface="Times New Roman" pitchFamily="18" charset="0"/>
              </a:rPr>
              <a:t> отдел по делам ГО и ЧС района.</a:t>
            </a:r>
          </a:p>
          <a:p>
            <a:pPr marL="0" indent="0" algn="just">
              <a:spcBef>
                <a:spcPts val="0"/>
              </a:spcBef>
              <a:buNone/>
            </a:pPr>
            <a:r>
              <a:rPr lang="ru-RU" sz="1600" dirty="0" smtClean="0">
                <a:latin typeface="Times New Roman" pitchFamily="18" charset="0"/>
                <a:cs typeface="Times New Roman" pitchFamily="18" charset="0"/>
              </a:rPr>
              <a:t>о поступившей угрозе и номер телефона, по которому позвонил предполагаемый террорист.</a:t>
            </a:r>
          </a:p>
          <a:p>
            <a:pPr marL="0" indent="0" algn="just">
              <a:spcBef>
                <a:spcPts val="0"/>
              </a:spcBef>
              <a:buNone/>
            </a:pPr>
            <a:r>
              <a:rPr lang="ru-RU" sz="1600" b="1" i="1" dirty="0" smtClean="0">
                <a:latin typeface="Times New Roman" pitchFamily="18" charset="0"/>
                <a:cs typeface="Times New Roman" pitchFamily="18" charset="0"/>
              </a:rPr>
              <a:t>При поступлении угрозы по телефону необходимо действовать в соответствии с "Порядком приёма телефонного сообщения с угрозами террористического характера".</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своевременно оснащать телефоны организации устройствами АОН и звукозаписью телефонного сообщения.</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49</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руководителям учреждений и населению при угрозе  террористического акта (по телефону)</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928802"/>
            <a:ext cx="8183880" cy="4000528"/>
          </a:xfrm>
        </p:spPr>
        <p:txBody>
          <a:bodyPr>
            <a:noAutofit/>
          </a:bodyPr>
          <a:lstStyle/>
          <a:p>
            <a:pPr marL="0" indent="0" algn="ctr">
              <a:spcBef>
                <a:spcPts val="0"/>
              </a:spcBef>
              <a:buNone/>
            </a:pPr>
            <a:r>
              <a:rPr lang="ru-RU" sz="1600" b="1" dirty="0" smtClean="0">
                <a:latin typeface="Times New Roman" pitchFamily="18" charset="0"/>
                <a:cs typeface="Times New Roman" pitchFamily="18" charset="0"/>
              </a:rPr>
              <a:t>I. Что предпринимать в целях уменьшения вероятности нахождения их на территории, как вести себя при их обнаружении?</a:t>
            </a:r>
          </a:p>
          <a:p>
            <a:pPr marL="0" indent="0" algn="just">
              <a:spcBef>
                <a:spcPts val="0"/>
              </a:spcBef>
              <a:buNone/>
            </a:pPr>
            <a:r>
              <a:rPr lang="ru-RU" sz="1600" dirty="0" smtClean="0">
                <a:latin typeface="Times New Roman" pitchFamily="18" charset="0"/>
                <a:cs typeface="Times New Roman" pitchFamily="18" charset="0"/>
              </a:rPr>
              <a:t>В качестве мер предупредительного характера рекомендуем следующие:</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ужесточение пропускного режима при входе и въезде на территорию объекта, установка систем сигнализации, аудио и видео записи;</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осуществление ежедневных обходов территории предприятия и осмотр мест сосредоточения опасных веществ на предмет своевременного выявления взрывных устройств или предметов, подозрительных на них;</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периодическая проверка складских помещений;</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проведение более тщательного подбора и проверки кадров;</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организация и проведение совместно с сотрудниками правоохранительных органов инструктажей и практических занятий по действиям при чрезвычайных происшествиях;</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
        <p:nvSpPr>
          <p:cNvPr id="2" name="Заголовок 1"/>
          <p:cNvSpPr>
            <a:spLocks noGrp="1"/>
          </p:cNvSpPr>
          <p:nvPr>
            <p:ph type="title"/>
          </p:nvPr>
        </p:nvSpPr>
        <p:spPr>
          <a:xfrm>
            <a:off x="1357290" y="571480"/>
            <a:ext cx="6643734" cy="1214446"/>
          </a:xfrm>
        </p:spPr>
        <p:txBody>
          <a:bodyPr>
            <a:noAutofit/>
          </a:bodyPr>
          <a:lstStyle/>
          <a:p>
            <a:pPr algn="ctr"/>
            <a:r>
              <a:rPr lang="ru-RU" sz="2400" dirty="0" smtClean="0">
                <a:solidFill>
                  <a:srgbClr val="FF0000"/>
                </a:solidFill>
                <a:latin typeface="Times New Roman" pitchFamily="18" charset="0"/>
                <a:cs typeface="Times New Roman" pitchFamily="18" charset="0"/>
              </a:rPr>
              <a:t>РЕКОМЕНДАЦИИ</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руководителям предприятий, организаций, учреждений в случае возникновения чрезвычайных ситуаций, связанных с обнаружением взрывных устройств, угрозами взрывов, захватом заложников</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00042"/>
            <a:ext cx="8183880" cy="5572164"/>
          </a:xfrm>
        </p:spPr>
        <p:txBody>
          <a:bodyPr>
            <a:noAutofit/>
          </a:bodyPr>
          <a:lstStyle/>
          <a:p>
            <a:pPr marL="0" indent="0" algn="just">
              <a:spcBef>
                <a:spcPts val="0"/>
              </a:spcBef>
              <a:buNone/>
            </a:pPr>
            <a:r>
              <a:rPr lang="ru-RU" sz="1600" b="1" i="1" dirty="0" smtClean="0">
                <a:latin typeface="Times New Roman" pitchFamily="18" charset="0"/>
                <a:cs typeface="Times New Roman" pitchFamily="18" charset="0"/>
              </a:rPr>
              <a:t>б) Действия при получении телефонного сообщения:</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реагировать на каждый поступивший телефонный звонок;</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сообщить в правоохранительные органы о поступившем телефонном звонке;</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при необходимости эвакуировать людей согласно плану эвакуации;</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обеспечить беспрепятственную работу оперативно-следственной группы, кинологов и т.д.;</a:t>
            </a:r>
          </a:p>
          <a:p>
            <a:pPr marL="0" indent="0" algn="just">
              <a:spcBef>
                <a:spcPts val="0"/>
              </a:spcBef>
              <a:buClr>
                <a:srgbClr val="FF0000"/>
              </a:buClr>
              <a:buSzPct val="100000"/>
              <a:buFont typeface="Wingdings" pitchFamily="2" charset="2"/>
              <a:buChar char="v"/>
            </a:pPr>
            <a:r>
              <a:rPr lang="ru-RU" sz="1600" dirty="0" smtClean="0">
                <a:latin typeface="Times New Roman" pitchFamily="18" charset="0"/>
                <a:cs typeface="Times New Roman" pitchFamily="18" charset="0"/>
              </a:rPr>
              <a:t> обеспечить немедленную передачу полученной по телефону информации в правоохранительные органы и руководителю организации.</a:t>
            </a:r>
          </a:p>
          <a:p>
            <a:pPr marL="0" indent="0" algn="ctr">
              <a:spcBef>
                <a:spcPts val="0"/>
              </a:spcBef>
              <a:buNone/>
            </a:pPr>
            <a:r>
              <a:rPr lang="ru-RU" sz="1600" b="1" dirty="0" smtClean="0">
                <a:latin typeface="Times New Roman" pitchFamily="18" charset="0"/>
                <a:cs typeface="Times New Roman" pitchFamily="18" charset="0"/>
              </a:rPr>
              <a:t>Последовательность действий при принятии сообщения об угрозе взрыва</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Будьте спокойны, вежливы, не прерывайте говорящего.</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Включите магнитофон (если он подключён к телефону).</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Сошлитесь на некачественную работу аппарата, чтобы полностью записать разговор.</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Не вешайте телефонную трубку по окончании разговора.</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Примерные вопросы:</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Когда может быть проведён взрыв?</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Где заложено взрывное устройство?</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Что оно из себя представляет?</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Как оно выглядит внешне?</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Есть ли ещё где-нибудь взрывное устройство?</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Для чего заложено взрывное устройство?</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Каковы ваши требования?</a:t>
            </a:r>
          </a:p>
          <a:p>
            <a:pPr marL="0" indent="0" algn="just">
              <a:spcBef>
                <a:spcPts val="0"/>
              </a:spcBef>
              <a:buClrTx/>
              <a:buSzPct val="90000"/>
              <a:buFont typeface="+mj-lt"/>
              <a:buAutoNum type="arabicPeriod"/>
            </a:pPr>
            <a:r>
              <a:rPr lang="ru-RU" sz="1600" i="1" dirty="0" smtClean="0">
                <a:latin typeface="Times New Roman" pitchFamily="18" charset="0"/>
                <a:cs typeface="Times New Roman" pitchFamily="18" charset="0"/>
              </a:rPr>
              <a:t> Вы один или с вами есть ещё кто-либо?</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50</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00042"/>
            <a:ext cx="8183880" cy="5572164"/>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Угрозы в письменной форме могут поступить в организацию как по почтовому каналу, так и в результате обнаружения различного рода анонимных материалов (записки, надписи, информация, записанная на дискете, и др.).</a:t>
            </a:r>
          </a:p>
          <a:p>
            <a:pPr marL="0" indent="0" algn="just">
              <a:spcBef>
                <a:spcPts val="0"/>
              </a:spcBef>
              <a:buNone/>
            </a:pPr>
            <a:r>
              <a:rPr lang="ru-RU" sz="1600" dirty="0" smtClean="0">
                <a:latin typeface="Times New Roman" pitchFamily="18" charset="0"/>
                <a:cs typeface="Times New Roman" pitchFamily="18" charset="0"/>
              </a:rPr>
              <a:t>При этом необходимо чёткое соблюдение персоналом организации правил обращения с анонимными материалами.</a:t>
            </a:r>
          </a:p>
          <a:p>
            <a:pPr marL="0" indent="0" algn="just">
              <a:spcBef>
                <a:spcPts val="0"/>
              </a:spcBef>
              <a:buNone/>
            </a:pPr>
            <a:r>
              <a:rPr lang="ru-RU" sz="1600" dirty="0" smtClean="0">
                <a:latin typeface="Times New Roman" pitchFamily="18" charset="0"/>
                <a:cs typeface="Times New Roman" pitchFamily="18" charset="0"/>
              </a:rPr>
              <a:t>Меры профилактики:</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тщательный просмотр в экспедиции и секретариате (секретарями) всей поступающей письменной продукции, прослушивание магнитных лент, просмотр дискет;</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особое внимание необходимо обращать на бандероли, посылки, крупные упаковки, футляры-упаковки и т.п., в том числе и рекламные проспекты.</a:t>
            </a:r>
          </a:p>
          <a:p>
            <a:pPr marL="0" indent="0" algn="just">
              <a:spcBef>
                <a:spcPts val="0"/>
              </a:spcBef>
              <a:buClr>
                <a:srgbClr val="FF0000"/>
              </a:buClr>
              <a:buSzPct val="100000"/>
              <a:buNone/>
            </a:pPr>
            <a:endParaRPr lang="ru-RU" sz="1600" dirty="0" smtClean="0">
              <a:latin typeface="Times New Roman" pitchFamily="18" charset="0"/>
              <a:cs typeface="Times New Roman" pitchFamily="18" charset="0"/>
            </a:endParaRPr>
          </a:p>
          <a:p>
            <a:pPr marL="0" indent="0" algn="ctr">
              <a:spcBef>
                <a:spcPts val="0"/>
              </a:spcBef>
              <a:buNone/>
            </a:pPr>
            <a:r>
              <a:rPr lang="ru-RU" sz="1600" b="1" i="1" dirty="0" smtClean="0">
                <a:latin typeface="Times New Roman" pitchFamily="18" charset="0"/>
                <a:cs typeface="Times New Roman" pitchFamily="18" charset="0"/>
              </a:rPr>
              <a:t>Цель проверки — не пропустить возможное сообщение об угрозе террористического акта.</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51</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Правоохранительным органам значительно помогут для предотвращения совершения преступлений и розыска преступников следующие ваши действия:</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Постарайтесь дословно запомнить разговор и зафиксировать его на бумаге.</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По ходу разговора отметьте пол, возраст звонившего и особенности его (её) речи:</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голос: громкий, (тихий), низкий (высокий);</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темп речи: быстрая (медленная);</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произношение: отчётливое, искажённое, с заиканием, шепелявое, с акцентом или диалектом;</a:t>
            </a:r>
          </a:p>
          <a:p>
            <a:pPr marL="0" indent="0" algn="just">
              <a:spcBef>
                <a:spcPts val="0"/>
              </a:spcBef>
              <a:buClr>
                <a:srgbClr val="FF0000"/>
              </a:buClr>
              <a:buSzPct val="100000"/>
              <a:buFont typeface="Wingdings" pitchFamily="2" charset="2"/>
              <a:buChar char="Ø"/>
            </a:pPr>
            <a:r>
              <a:rPr lang="ru-RU" sz="1600" dirty="0" smtClean="0">
                <a:latin typeface="Times New Roman" pitchFamily="18" charset="0"/>
                <a:cs typeface="Times New Roman" pitchFamily="18" charset="0"/>
              </a:rPr>
              <a:t> манера речи: развязная, с издёвкой, с нецензурными выражениями.</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Обязательно отметьте звуковой фон (шум автомашин или железнодорожного транспорта, звуки теле- или радиоаппаратуры, голоса, другое).</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Отметьте характер звонка (городской или междугородный).</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Обязательно зафиксируйте точное время начала разговора и его продолжительность.</a:t>
            </a:r>
          </a:p>
          <a:p>
            <a:pPr marL="0" indent="0" algn="just">
              <a:spcBef>
                <a:spcPts val="0"/>
              </a:spcBef>
              <a:buClrTx/>
              <a:buSzPct val="100000"/>
              <a:buFont typeface="+mj-lt"/>
              <a:buAutoNum type="arabicPeriod" startAt="3"/>
            </a:pPr>
            <a:r>
              <a:rPr lang="ru-RU" sz="1600" dirty="0" smtClean="0">
                <a:latin typeface="Times New Roman" pitchFamily="18" charset="0"/>
                <a:cs typeface="Times New Roman" pitchFamily="18" charset="0"/>
              </a:rPr>
              <a:t> В любом случае постарайтесь в ходе разговора получить ответы на следующие вопросы:</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куда, кому, по какому телефону звонит этот человек?</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какие конкретные требования он (она) выдвигает?</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выдвигает требования он (она) лично, выступает в роли посредника или представляет какую-либо группу лиц?</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на каких условиях он (она) или они согласны отказаться от задуманного?</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52</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о порядке приёма сообщений, содержащих угрозы террористического характера, по телефону</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500726"/>
          </a:xfrm>
        </p:spPr>
        <p:txBody>
          <a:bodyPr>
            <a:noAutofit/>
          </a:bodyPr>
          <a:lstStyle/>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как и когда с ним (с ней) можно связаться?</a:t>
            </a:r>
          </a:p>
          <a:p>
            <a:pPr marL="0" indent="0" algn="just">
              <a:spcBef>
                <a:spcPts val="0"/>
              </a:spcBef>
              <a:buClr>
                <a:srgbClr val="FF0000"/>
              </a:buClr>
              <a:buSzPct val="100000"/>
              <a:buFont typeface="Wingdings" pitchFamily="2" charset="2"/>
              <a:buChar char="ü"/>
            </a:pPr>
            <a:r>
              <a:rPr lang="ru-RU" sz="1600" dirty="0" smtClean="0">
                <a:latin typeface="Times New Roman" pitchFamily="18" charset="0"/>
                <a:cs typeface="Times New Roman" pitchFamily="18" charset="0"/>
              </a:rPr>
              <a:t> кому вы можете или должны сообщить об этом звонке?</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Постарайтесь добиться от звонящего максимально возможного промежутка времени для принятия вами и вашим руководством решений или совершения каких-либо действий.</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Если возможно, ещё в процессе разговора сообщите о нём руководству объекта, если нет — немедленно по его окончании.</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Не распространяйтесь о факте разговора и его содержании. Максимально ограничьте число людей, владеющих полученной информацией.</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При наличии </a:t>
            </a:r>
            <a:r>
              <a:rPr lang="ru-RU" sz="1600" dirty="0" err="1" smtClean="0">
                <a:latin typeface="Times New Roman" pitchFamily="18" charset="0"/>
                <a:cs typeface="Times New Roman" pitchFamily="18" charset="0"/>
              </a:rPr>
              <a:t>АОНа</a:t>
            </a:r>
            <a:r>
              <a:rPr lang="ru-RU" sz="1600" dirty="0" smtClean="0">
                <a:latin typeface="Times New Roman" pitchFamily="18" charset="0"/>
                <a:cs typeface="Times New Roman" pitchFamily="18" charset="0"/>
              </a:rPr>
              <a:t> запишите определившийся номер телефона в тетрадь, что позволит избежать его случайной утраты.</a:t>
            </a:r>
          </a:p>
          <a:p>
            <a:pPr marL="0" indent="0" algn="just">
              <a:spcBef>
                <a:spcPts val="0"/>
              </a:spcBef>
              <a:buClrTx/>
              <a:buSzPct val="100000"/>
              <a:buFont typeface="+mj-lt"/>
              <a:buAutoNum type="arabicPeriod" startAt="7"/>
            </a:pPr>
            <a:r>
              <a:rPr lang="ru-RU" sz="1600" dirty="0" smtClean="0">
                <a:latin typeface="Times New Roman" pitchFamily="18" charset="0"/>
                <a:cs typeface="Times New Roman" pitchFamily="18" charset="0"/>
              </a:rPr>
              <a:t> При использовании звукозаписывающей аппаратуры сразу же извлеките кассету (мини-диск) с записью разговора и примите меры к её сохранности. Обязательно установите на её место другую.</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53</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357298"/>
            <a:ext cx="8183880" cy="4714908"/>
          </a:xfrm>
        </p:spPr>
        <p:txBody>
          <a:bodyPr>
            <a:noAutofit/>
          </a:bodyPr>
          <a:lstStyle/>
          <a:p>
            <a:pPr marL="0" indent="0" algn="just">
              <a:spcBef>
                <a:spcPts val="0"/>
              </a:spcBef>
              <a:buNone/>
            </a:pPr>
            <a:r>
              <a:rPr lang="ru-RU" sz="1500" b="1" i="1" dirty="0" smtClean="0">
                <a:latin typeface="Times New Roman" pitchFamily="18" charset="0"/>
                <a:cs typeface="Times New Roman" pitchFamily="18" charset="0"/>
              </a:rPr>
              <a:t>При захвате террористами заложников необходимо:</a:t>
            </a:r>
          </a:p>
          <a:p>
            <a:pPr marL="0" indent="0" algn="just">
              <a:spcBef>
                <a:spcPts val="0"/>
              </a:spcBef>
              <a:buClr>
                <a:srgbClr val="FF0000"/>
              </a:buClr>
              <a:buSzPct val="100000"/>
              <a:buFont typeface="Wingdings" pitchFamily="2" charset="2"/>
              <a:buChar char="v"/>
            </a:pPr>
            <a:r>
              <a:rPr lang="ru-RU" sz="1500" dirty="0" smtClean="0">
                <a:latin typeface="Times New Roman" pitchFamily="18" charset="0"/>
                <a:cs typeface="Times New Roman" pitchFamily="18" charset="0"/>
              </a:rPr>
              <a:t> о случившемся немедленно сообщить в нужную инстанцию и руководителю организации;</a:t>
            </a:r>
          </a:p>
          <a:p>
            <a:pPr marL="0" indent="0" algn="just">
              <a:spcBef>
                <a:spcPts val="0"/>
              </a:spcBef>
              <a:buClr>
                <a:srgbClr val="FF0000"/>
              </a:buClr>
              <a:buSzPct val="100000"/>
              <a:buFont typeface="Wingdings" pitchFamily="2" charset="2"/>
              <a:buChar char="v"/>
            </a:pPr>
            <a:r>
              <a:rPr lang="ru-RU" sz="1500" dirty="0" smtClean="0">
                <a:latin typeface="Times New Roman" pitchFamily="18" charset="0"/>
                <a:cs typeface="Times New Roman" pitchFamily="18" charset="0"/>
              </a:rPr>
              <a:t> по своей инициативе в переговоры с террористами не вступать;</a:t>
            </a:r>
          </a:p>
          <a:p>
            <a:pPr marL="0" indent="0" algn="just">
              <a:spcBef>
                <a:spcPts val="0"/>
              </a:spcBef>
              <a:buClr>
                <a:srgbClr val="FF0000"/>
              </a:buClr>
              <a:buSzPct val="100000"/>
              <a:buFont typeface="Wingdings" pitchFamily="2" charset="2"/>
              <a:buChar char="v"/>
            </a:pPr>
            <a:r>
              <a:rPr lang="ru-RU" sz="1500" dirty="0" smtClean="0">
                <a:latin typeface="Times New Roman" pitchFamily="18" charset="0"/>
                <a:cs typeface="Times New Roman" pitchFamily="18" charset="0"/>
              </a:rPr>
              <a:t> при необходимости выполнять требования захватчиков, если это не связано с причинением ущерба жизни и здоровью людей, не противоречить террористам, не рисковать жизнью окружающих и своей собственной;</a:t>
            </a:r>
          </a:p>
          <a:p>
            <a:pPr marL="0" indent="0" algn="just">
              <a:spcBef>
                <a:spcPts val="0"/>
              </a:spcBef>
              <a:buClr>
                <a:srgbClr val="FF0000"/>
              </a:buClr>
              <a:buSzPct val="100000"/>
              <a:buFont typeface="Wingdings" pitchFamily="2" charset="2"/>
              <a:buChar char="v"/>
            </a:pPr>
            <a:r>
              <a:rPr lang="ru-RU" sz="1500" dirty="0" smtClean="0">
                <a:latin typeface="Times New Roman" pitchFamily="18" charset="0"/>
                <a:cs typeface="Times New Roman" pitchFamily="18" charset="0"/>
              </a:rPr>
              <a:t> не провоцировать действия, могущие повлечь за собой применение террористами оружия;</a:t>
            </a:r>
          </a:p>
          <a:p>
            <a:pPr marL="0" indent="0" algn="just">
              <a:spcBef>
                <a:spcPts val="0"/>
              </a:spcBef>
              <a:buClr>
                <a:srgbClr val="FF0000"/>
              </a:buClr>
              <a:buSzPct val="100000"/>
              <a:buFont typeface="Wingdings" pitchFamily="2" charset="2"/>
              <a:buChar char="v"/>
            </a:pPr>
            <a:r>
              <a:rPr lang="ru-RU" sz="1500" dirty="0" smtClean="0">
                <a:latin typeface="Times New Roman" pitchFamily="18" charset="0"/>
                <a:cs typeface="Times New Roman" pitchFamily="18" charset="0"/>
              </a:rPr>
              <a:t> обеспечить беспрепятственный проезд (проход) к месту происшествия сотрудникам соответствующих органов силовых структур;</a:t>
            </a:r>
          </a:p>
          <a:p>
            <a:pPr marL="0" indent="0" algn="just">
              <a:spcBef>
                <a:spcPts val="0"/>
              </a:spcBef>
              <a:buClr>
                <a:srgbClr val="FF0000"/>
              </a:buClr>
              <a:buSzPct val="100000"/>
              <a:buFont typeface="Wingdings" pitchFamily="2" charset="2"/>
              <a:buChar char="v"/>
            </a:pPr>
            <a:r>
              <a:rPr lang="ru-RU" sz="1500" dirty="0" smtClean="0">
                <a:latin typeface="Times New Roman" pitchFamily="18" charset="0"/>
                <a:cs typeface="Times New Roman" pitchFamily="18" charset="0"/>
              </a:rPr>
              <a:t> с прибытием бойцов спецподразделений ФСБ и МВД подробно ответить на вопросы их командиров и обеспечить их работу.</a:t>
            </a:r>
          </a:p>
          <a:p>
            <a:pPr marL="0" indent="0" algn="ctr">
              <a:spcBef>
                <a:spcPts val="0"/>
              </a:spcBef>
              <a:buNone/>
            </a:pPr>
            <a:r>
              <a:rPr lang="ru-RU" sz="1500" b="1" i="1" dirty="0" smtClean="0">
                <a:latin typeface="Times New Roman" pitchFamily="18" charset="0"/>
                <a:cs typeface="Times New Roman" pitchFamily="18" charset="0"/>
              </a:rPr>
              <a:t>Что делать, если вы оказались в заложниках у террористов?</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Для начала надо сразу забыть весь "опыт", приобретённый после просмотра приключенческих кинофильмов. Только в них присутствует хэппи-энд. Затем надо постараться понять, чего хотят террористы, определить для себя, кто из них наиболее опасен (нервный, решительный, агрессивный). Выполняйте все указания главаря и не вздумайте нагло смотреть ему в глаза — это всегда сигнал к агрессии.</a:t>
            </a:r>
          </a:p>
          <a:p>
            <a:pPr marL="0" indent="0" algn="just">
              <a:spcBef>
                <a:spcPts val="0"/>
              </a:spcBef>
              <a:buClrTx/>
              <a:buSzPct val="100000"/>
              <a:buFont typeface="+mj-lt"/>
              <a:buAutoNum type="arabicPeriod"/>
            </a:pPr>
            <a:r>
              <a:rPr lang="ru-RU" sz="1500" dirty="0" smtClean="0">
                <a:latin typeface="Times New Roman" pitchFamily="18" charset="0"/>
                <a:cs typeface="Times New Roman" pitchFamily="18" charset="0"/>
              </a:rPr>
              <a:t> Не апеллируйте к совести террористов. Это почти всегда бесполезно. Они стремятся выполнить задуманное и, чтобы перекричать голос совести, могут пойти на жёсткие и неадекватные действия.</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54</a:t>
            </a:fld>
            <a:endParaRPr lang="ru-RU" dirty="0"/>
          </a:p>
        </p:txBody>
      </p:sp>
      <p:sp>
        <p:nvSpPr>
          <p:cNvPr id="2" name="Заголовок 1"/>
          <p:cNvSpPr>
            <a:spLocks noGrp="1"/>
          </p:cNvSpPr>
          <p:nvPr>
            <p:ph type="title"/>
          </p:nvPr>
        </p:nvSpPr>
        <p:spPr>
          <a:xfrm>
            <a:off x="1357290" y="428604"/>
            <a:ext cx="6643734" cy="785818"/>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по предупреждению террористических актов (если вы оказались в заложниках)</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00042"/>
            <a:ext cx="8183880" cy="5572164"/>
          </a:xfrm>
        </p:spPr>
        <p:txBody>
          <a:bodyPr>
            <a:noAutofit/>
          </a:bodyPr>
          <a:lstStyle/>
          <a:p>
            <a:pPr marL="0" indent="0" algn="just">
              <a:spcBef>
                <a:spcPts val="0"/>
              </a:spcBef>
              <a:buClrTx/>
              <a:buSzPct val="100000"/>
              <a:buFont typeface="+mj-lt"/>
              <a:buAutoNum type="arabicPeriod" startAt="3"/>
            </a:pPr>
            <a:r>
              <a:rPr lang="ru-RU" sz="1500" dirty="0" smtClean="0">
                <a:latin typeface="Times New Roman" pitchFamily="18" charset="0"/>
                <a:cs typeface="Times New Roman" pitchFamily="18" charset="0"/>
              </a:rPr>
              <a:t> Если кто-то ранен и ему требуется помощь, а вы можете её оказать, попросите подойти старшего и обратитесь к нему со следующими словами: "Вы можете сберечь одну жизнь. Это когда-нибудь вам зачтётся. Я могу оказать помощь человеку и всегда замолвлю за вас слово. Будьте благоразумны! Позвольте мне помочь несчастному, иначе мы его потеряем". Надо говорить спокойно и прямо смотреть в глаза преступнику. Ничего не предпринимайте, пока не получите разрешения. Не настаивайте на своём.</a:t>
            </a:r>
          </a:p>
          <a:p>
            <a:pPr marL="0" indent="0" algn="just">
              <a:spcBef>
                <a:spcPts val="0"/>
              </a:spcBef>
              <a:buClrTx/>
              <a:buSzPct val="100000"/>
              <a:buFont typeface="+mj-lt"/>
              <a:buAutoNum type="arabicPeriod" startAt="3"/>
            </a:pPr>
            <a:r>
              <a:rPr lang="ru-RU" sz="1500" dirty="0" smtClean="0">
                <a:latin typeface="Times New Roman" pitchFamily="18" charset="0"/>
                <a:cs typeface="Times New Roman" pitchFamily="18" charset="0"/>
              </a:rPr>
              <a:t> Не повышайте голоса и не жестикулируйте, даже если у вас возникает желание предупредить о чём-то своих знакомых или родственников, находящихся с вами.</a:t>
            </a:r>
          </a:p>
          <a:p>
            <a:pPr marL="0" indent="0" algn="just">
              <a:spcBef>
                <a:spcPts val="0"/>
              </a:spcBef>
              <a:buClrTx/>
              <a:buSzPct val="100000"/>
              <a:buFont typeface="+mj-lt"/>
              <a:buAutoNum type="arabicPeriod" startAt="3"/>
            </a:pPr>
            <a:r>
              <a:rPr lang="ru-RU" sz="1500" dirty="0" smtClean="0">
                <a:latin typeface="Times New Roman" pitchFamily="18" charset="0"/>
                <a:cs typeface="Times New Roman" pitchFamily="18" charset="0"/>
              </a:rPr>
              <a:t> Старайтесь избегать контактов с террористами, если они требуют от вас "соучастия" в тех или иных действиях. Например, связать кого-то, подвергнуть пытке и т. п. Никто и ничто не мешает вам в этом случае "потерять" сознание, продемонстрировать свой испуг и бессилие, сослаться на слабость. Все остальные требования террористов надо выполнять неукоснительно и точно. Никого сами не торопите и не подталкивайте к необдуманным действиям. Ведите себя послушно, спокойно и миролюбиво. Это самое главное условие в подобных обстоятельствах.</a:t>
            </a:r>
          </a:p>
          <a:p>
            <a:pPr marL="0" indent="0" algn="just">
              <a:spcBef>
                <a:spcPts val="0"/>
              </a:spcBef>
              <a:buClrTx/>
              <a:buSzPct val="100000"/>
              <a:buFont typeface="+mj-lt"/>
              <a:buAutoNum type="arabicPeriod" startAt="3"/>
            </a:pPr>
            <a:r>
              <a:rPr lang="ru-RU" sz="1500" dirty="0" smtClean="0">
                <a:latin typeface="Times New Roman" pitchFamily="18" charset="0"/>
                <a:cs typeface="Times New Roman" pitchFamily="18" charset="0"/>
              </a:rPr>
              <a:t> Может случиться, что требования к вам террориста и милиционера будут диаметрально противоположными. Поступайте так, как говорит бандит. Вас за это не осудит ни один разумный человек.</a:t>
            </a:r>
          </a:p>
          <a:p>
            <a:pPr marL="0" indent="0" algn="just">
              <a:spcBef>
                <a:spcPts val="0"/>
              </a:spcBef>
              <a:buClrTx/>
              <a:buSzPct val="100000"/>
              <a:buFont typeface="+mj-lt"/>
              <a:buAutoNum type="arabicPeriod" startAt="3"/>
            </a:pPr>
            <a:r>
              <a:rPr lang="ru-RU" sz="1500" dirty="0" smtClean="0">
                <a:latin typeface="Times New Roman" pitchFamily="18" charset="0"/>
                <a:cs typeface="Times New Roman" pitchFamily="18" charset="0"/>
              </a:rPr>
              <a:t> Если вам придёт в голову, что террорист блефует и в руках у него муляж, не проверяйте этого! Ошибка может стоить вам жизни. Если поблизости произошёл взрыв, не торопитесь покидать помещение. Вас могут принять за преступника, и вы невольно окажетесь мишенью для группы захвата.</a:t>
            </a:r>
          </a:p>
          <a:p>
            <a:pPr marL="0" indent="0" algn="just">
              <a:spcBef>
                <a:spcPts val="0"/>
              </a:spcBef>
              <a:buClrTx/>
              <a:buSzPct val="100000"/>
              <a:buFont typeface="+mj-lt"/>
              <a:buAutoNum type="arabicPeriod" startAt="3"/>
            </a:pPr>
            <a:r>
              <a:rPr lang="ru-RU" sz="1500" dirty="0" smtClean="0">
                <a:latin typeface="Times New Roman" pitchFamily="18" charset="0"/>
                <a:cs typeface="Times New Roman" pitchFamily="18" charset="0"/>
              </a:rPr>
              <a:t> Старайтесь запомнить всё, что видите и слышите: имена и клички, кто из террористов что-то предпринимал и как себя вёл, их внешний вид, степень их реальной агрессивности. Ваши показания будут очень важны для следствия.</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55</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500174"/>
            <a:ext cx="8183880" cy="4572032"/>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При получении анонимного материала, содержащего угрозы террористического характера, обращайтесь с ним максимально осторожно, уберите его в чистый плотно закрываемый полиэтиленовый пакет и поместите в отдельную жёсткую папку.</a:t>
            </a:r>
          </a:p>
          <a:p>
            <a:pPr marL="0" indent="0" algn="ctr">
              <a:spcBef>
                <a:spcPts val="0"/>
              </a:spcBef>
              <a:buNone/>
            </a:pPr>
            <a:r>
              <a:rPr lang="ru-RU" sz="1600" b="1" i="1" dirty="0" smtClean="0">
                <a:latin typeface="Times New Roman" pitchFamily="18" charset="0"/>
                <a:cs typeface="Times New Roman" pitchFamily="18" charset="0"/>
              </a:rPr>
              <a:t>Последовательность действий с анонимными материалами, содержащими угрозы террористического характера</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Постарайтесь не оставлять на нём отпечатков своих пальцев.</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Если документ поступил в конверте, его вскрытие производите только с левой или правой стороны, аккуратно отрезая кромки ножницами.</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Сохраняйте всё: сам документ с текстом, любые вложения, конверт и упаковку, ничего не выбрасывайте.</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Не расширяйте круг лиц, знакомившихся с содержанием документа.</a:t>
            </a:r>
          </a:p>
          <a:p>
            <a:pPr marL="0" indent="0" algn="just">
              <a:spcBef>
                <a:spcPts val="0"/>
              </a:spcBef>
              <a:buClrTx/>
              <a:buSzPct val="100000"/>
              <a:buFont typeface="+mj-lt"/>
              <a:buAutoNum type="arabicPeriod"/>
            </a:pPr>
            <a:r>
              <a:rPr lang="ru-RU" sz="1600" dirty="0" smtClean="0">
                <a:latin typeface="Times New Roman" pitchFamily="18" charset="0"/>
                <a:cs typeface="Times New Roman" pitchFamily="18" charset="0"/>
              </a:rPr>
              <a:t> Анонимные материалы направьте в правоохранительные органы с сопроводительным письмом, в котором должны быть указаны конкретные признаки анонимных материалов (вид, количество, каким способом и на чём исполнены, с каких слов начинается и какими заканчивается текст, наличие подписи и т.п.), а также обстоятельства, связанные с их распространением, обнаружением или получением.</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56</a:t>
            </a:fld>
            <a:endParaRPr lang="ru-RU" dirty="0"/>
          </a:p>
        </p:txBody>
      </p:sp>
      <p:sp>
        <p:nvSpPr>
          <p:cNvPr id="2" name="Заголовок 1"/>
          <p:cNvSpPr>
            <a:spLocks noGrp="1"/>
          </p:cNvSpPr>
          <p:nvPr>
            <p:ph type="title"/>
          </p:nvPr>
        </p:nvSpPr>
        <p:spPr>
          <a:xfrm>
            <a:off x="1357290" y="428604"/>
            <a:ext cx="6643734" cy="928694"/>
          </a:xfrm>
        </p:spPr>
        <p:txBody>
          <a:bodyPr>
            <a:noAutofit/>
          </a:bodyPr>
          <a:lstStyle/>
          <a:p>
            <a:pPr algn="ctr"/>
            <a:r>
              <a:rPr lang="ru-RU" sz="2400" dirty="0" smtClean="0">
                <a:solidFill>
                  <a:srgbClr val="FF0000"/>
                </a:solidFill>
                <a:latin typeface="Times New Roman" pitchFamily="18" charset="0"/>
                <a:cs typeface="Times New Roman" pitchFamily="18" charset="0"/>
              </a:rPr>
              <a:t>ПАМЯТКА</a:t>
            </a:r>
            <a:br>
              <a:rPr lang="ru-RU" sz="24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о правилах обращения с анонимными материалами, содержащими угрозы террористического характера</a:t>
            </a:r>
            <a:endParaRPr lang="ru-RU" sz="16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714356"/>
            <a:ext cx="8183880" cy="5357850"/>
          </a:xfrm>
        </p:spPr>
        <p:txBody>
          <a:bodyPr>
            <a:noAutofit/>
          </a:bodyPr>
          <a:lstStyle/>
          <a:p>
            <a:pPr marL="0" indent="0" algn="just">
              <a:spcBef>
                <a:spcPts val="0"/>
              </a:spcBef>
              <a:buClrTx/>
              <a:buSzPct val="100000"/>
              <a:buFont typeface="+mj-lt"/>
              <a:buAutoNum type="arabicPeriod" startAt="6"/>
            </a:pPr>
            <a:r>
              <a:rPr lang="ru-RU" sz="1600" dirty="0" smtClean="0">
                <a:latin typeface="Times New Roman" pitchFamily="18" charset="0"/>
                <a:cs typeface="Times New Roman" pitchFamily="18" charset="0"/>
              </a:rPr>
              <a:t> Анонимные материалы не должны сшиваться, склеиваться, на них не разрешается делать подписи, подчёркивать или обводить отдельные места в тексте, писать резолюции и указания, также запрещается их мять и сгибать.</a:t>
            </a:r>
          </a:p>
          <a:p>
            <a:pPr marL="0" indent="0" algn="just">
              <a:spcBef>
                <a:spcPts val="0"/>
              </a:spcBef>
              <a:buClrTx/>
              <a:buSzPct val="100000"/>
              <a:buFont typeface="+mj-lt"/>
              <a:buAutoNum type="arabicPeriod" startAt="6"/>
            </a:pPr>
            <a:r>
              <a:rPr lang="ru-RU" sz="1600" dirty="0" smtClean="0">
                <a:latin typeface="Times New Roman" pitchFamily="18" charset="0"/>
                <a:cs typeface="Times New Roman" pitchFamily="18" charset="0"/>
              </a:rPr>
              <a:t> При исполнении резолюций и других надписей на сопроводительных документах не должно оставаться давленных следов на анонимных материалах.</a:t>
            </a:r>
          </a:p>
          <a:p>
            <a:pPr marL="0" indent="0" algn="just">
              <a:spcBef>
                <a:spcPts val="0"/>
              </a:spcBef>
              <a:buClrTx/>
              <a:buSzPct val="100000"/>
              <a:buFont typeface="+mj-lt"/>
              <a:buAutoNum type="arabicPeriod" startAt="6"/>
            </a:pPr>
            <a:r>
              <a:rPr lang="ru-RU" sz="1600" dirty="0" smtClean="0">
                <a:latin typeface="Times New Roman" pitchFamily="18" charset="0"/>
                <a:cs typeface="Times New Roman" pitchFamily="18" charset="0"/>
              </a:rPr>
              <a:t> Регистрационный штамп проставляется только на сопроводительных письмах организации и заявлениях граждан, передавших анонимные материалы в инстанции.</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57</a:t>
            </a:fld>
            <a:endParaRPr lang="ru-RU" dirty="0"/>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428736"/>
            <a:ext cx="8183880" cy="3643338"/>
          </a:xfrm>
        </p:spPr>
        <p:txBody>
          <a:bodyPr>
            <a:noAutofit/>
          </a:bodyPr>
          <a:lstStyle/>
          <a:p>
            <a:pPr marL="0" indent="0" algn="just">
              <a:spcBef>
                <a:spcPts val="0"/>
              </a:spcBef>
              <a:buNone/>
            </a:pPr>
            <a:r>
              <a:rPr lang="ru-RU" sz="1800" b="1" dirty="0" smtClean="0">
                <a:latin typeface="Times New Roman" pitchFamily="18" charset="0"/>
                <a:cs typeface="Times New Roman" pitchFamily="18" charset="0"/>
              </a:rPr>
              <a:t>О случаях вскрытия предпосылок к возможным террористическим актам, чрезвычайных происшествий немедленно докладывать в местные органы:</a:t>
            </a:r>
          </a:p>
          <a:p>
            <a:pPr marL="0" indent="0" algn="just">
              <a:spcBef>
                <a:spcPts val="0"/>
              </a:spcBef>
              <a:buNone/>
            </a:pPr>
            <a:endParaRPr lang="ru-RU" sz="1800" b="1" dirty="0" smtClean="0">
              <a:latin typeface="Times New Roman" pitchFamily="18" charset="0"/>
              <a:cs typeface="Times New Roman" pitchFamily="18" charset="0"/>
            </a:endParaRPr>
          </a:p>
          <a:p>
            <a:pPr marL="0" indent="0" algn="just">
              <a:spcBef>
                <a:spcPts val="0"/>
              </a:spcBef>
              <a:buFont typeface="Wingdings" pitchFamily="2" charset="2"/>
              <a:buChar char="Ø"/>
            </a:pPr>
            <a:r>
              <a:rPr lang="ru-RU" sz="1800" dirty="0" smtClean="0">
                <a:latin typeface="Times New Roman" pitchFamily="18" charset="0"/>
                <a:cs typeface="Times New Roman" pitchFamily="18" charset="0"/>
              </a:rPr>
              <a:t>Пожарная охрана – </a:t>
            </a:r>
            <a:r>
              <a:rPr lang="ru-RU" sz="1800" b="1" u="sng" dirty="0" smtClean="0">
                <a:solidFill>
                  <a:srgbClr val="FF0000"/>
                </a:solidFill>
                <a:latin typeface="Times New Roman" pitchFamily="18" charset="0"/>
                <a:cs typeface="Times New Roman" pitchFamily="18" charset="0"/>
              </a:rPr>
              <a:t>01;  101;  8 (34350) 2-32-69.</a:t>
            </a:r>
            <a:endParaRPr lang="ru-RU" sz="1800" dirty="0" smtClean="0">
              <a:solidFill>
                <a:srgbClr val="FF0000"/>
              </a:solidFill>
              <a:latin typeface="Times New Roman" pitchFamily="18" charset="0"/>
              <a:cs typeface="Times New Roman" pitchFamily="18" charset="0"/>
            </a:endParaRPr>
          </a:p>
          <a:p>
            <a:pPr marL="0" indent="0">
              <a:spcBef>
                <a:spcPts val="0"/>
              </a:spcBef>
              <a:buClr>
                <a:srgbClr val="00B0F0"/>
              </a:buClr>
              <a:buFont typeface="Wingdings" pitchFamily="2" charset="2"/>
              <a:buChar char="Ø"/>
            </a:pPr>
            <a:r>
              <a:rPr lang="ru-RU" sz="1800" dirty="0" smtClean="0">
                <a:latin typeface="Times New Roman" pitchFamily="18" charset="0"/>
                <a:cs typeface="Times New Roman" pitchFamily="18" charset="0"/>
              </a:rPr>
              <a:t>Полиция – </a:t>
            </a:r>
            <a:r>
              <a:rPr lang="ru-RU" sz="1800" b="1" u="sng" dirty="0" smtClean="0">
                <a:solidFill>
                  <a:srgbClr val="FF0000"/>
                </a:solidFill>
                <a:latin typeface="Times New Roman" pitchFamily="18" charset="0"/>
                <a:cs typeface="Times New Roman" pitchFamily="18" charset="0"/>
              </a:rPr>
              <a:t>02;</a:t>
            </a:r>
            <a:r>
              <a:rPr lang="ru-RU" sz="1800" u="sng" dirty="0" smtClean="0">
                <a:solidFill>
                  <a:srgbClr val="FF0000"/>
                </a:solidFill>
                <a:latin typeface="Times New Roman" pitchFamily="18" charset="0"/>
                <a:cs typeface="Times New Roman" pitchFamily="18" charset="0"/>
              </a:rPr>
              <a:t>  </a:t>
            </a:r>
            <a:r>
              <a:rPr lang="ru-RU" sz="1800" b="1" u="sng" dirty="0" smtClean="0">
                <a:solidFill>
                  <a:srgbClr val="FF0000"/>
                </a:solidFill>
                <a:latin typeface="Times New Roman" pitchFamily="18" charset="0"/>
                <a:cs typeface="Times New Roman" pitchFamily="18" charset="0"/>
              </a:rPr>
              <a:t>102;  8 (34350) </a:t>
            </a:r>
            <a:r>
              <a:rPr lang="ru-RU" sz="1800" b="1" u="sng" dirty="0" smtClean="0">
                <a:solidFill>
                  <a:srgbClr val="FF0000"/>
                </a:solidFill>
                <a:latin typeface="Times New Roman" pitchFamily="18" charset="0"/>
                <a:cs typeface="Times New Roman" pitchFamily="18" charset="0"/>
              </a:rPr>
              <a:t>5-40-32;  </a:t>
            </a:r>
            <a:r>
              <a:rPr lang="ru-RU" sz="1800" b="1" u="sng" dirty="0" smtClean="0">
                <a:solidFill>
                  <a:srgbClr val="FF0000"/>
                </a:solidFill>
                <a:latin typeface="Times New Roman" pitchFamily="18" charset="0"/>
                <a:cs typeface="Times New Roman" pitchFamily="18" charset="0"/>
              </a:rPr>
              <a:t>8 (34350) </a:t>
            </a:r>
            <a:r>
              <a:rPr lang="ru-RU" sz="1800" b="1" u="sng" dirty="0" smtClean="0">
                <a:solidFill>
                  <a:srgbClr val="FF0000"/>
                </a:solidFill>
                <a:latin typeface="Times New Roman" pitchFamily="18" charset="0"/>
                <a:cs typeface="Times New Roman" pitchFamily="18" charset="0"/>
              </a:rPr>
              <a:t>4-09-91.</a:t>
            </a:r>
            <a:endParaRPr lang="ru-RU" sz="1800" dirty="0" smtClean="0">
              <a:solidFill>
                <a:srgbClr val="FF0000"/>
              </a:solidFill>
              <a:latin typeface="Times New Roman" pitchFamily="18" charset="0"/>
              <a:cs typeface="Times New Roman" pitchFamily="18" charset="0"/>
            </a:endParaRPr>
          </a:p>
          <a:p>
            <a:pPr marL="0" lvl="0" indent="0">
              <a:spcBef>
                <a:spcPts val="0"/>
              </a:spcBef>
              <a:buClr>
                <a:srgbClr val="00B0F0"/>
              </a:buClr>
              <a:buFont typeface="Wingdings" pitchFamily="2" charset="2"/>
              <a:buChar char="Ø"/>
            </a:pPr>
            <a:r>
              <a:rPr lang="ru-RU" sz="1800" dirty="0" smtClean="0">
                <a:latin typeface="Times New Roman" pitchFamily="18" charset="0"/>
                <a:cs typeface="Times New Roman" pitchFamily="18" charset="0"/>
              </a:rPr>
              <a:t>Скорая помощь – </a:t>
            </a:r>
            <a:r>
              <a:rPr lang="ru-RU" sz="1800" b="1" u="sng" dirty="0" smtClean="0">
                <a:solidFill>
                  <a:srgbClr val="FF0000"/>
                </a:solidFill>
                <a:latin typeface="Times New Roman" pitchFamily="18" charset="0"/>
                <a:cs typeface="Times New Roman" pitchFamily="18" charset="0"/>
              </a:rPr>
              <a:t>03;  103;  8 (34350) </a:t>
            </a:r>
            <a:r>
              <a:rPr lang="ru-RU" sz="1800" b="1" u="sng" dirty="0" smtClean="0">
                <a:solidFill>
                  <a:srgbClr val="FF0000"/>
                </a:solidFill>
                <a:latin typeface="Times New Roman" pitchFamily="18" charset="0"/>
                <a:cs typeface="Times New Roman" pitchFamily="18" charset="0"/>
              </a:rPr>
              <a:t>4-59-92 (доп. 300).</a:t>
            </a:r>
            <a:endParaRPr lang="ru-RU" sz="1800" dirty="0" smtClean="0">
              <a:solidFill>
                <a:srgbClr val="FF0000"/>
              </a:solidFill>
              <a:latin typeface="Times New Roman" pitchFamily="18" charset="0"/>
              <a:cs typeface="Times New Roman" pitchFamily="18" charset="0"/>
            </a:endParaRPr>
          </a:p>
          <a:p>
            <a:pPr marL="0" indent="0">
              <a:spcBef>
                <a:spcPts val="0"/>
              </a:spcBef>
              <a:buClr>
                <a:srgbClr val="00B0F0"/>
              </a:buClr>
              <a:buFont typeface="Wingdings" pitchFamily="2" charset="2"/>
              <a:buChar char="Ø"/>
            </a:pPr>
            <a:r>
              <a:rPr lang="ru-RU" sz="1800" dirty="0" smtClean="0">
                <a:latin typeface="Times New Roman" pitchFamily="18" charset="0"/>
                <a:cs typeface="Times New Roman" pitchFamily="18" charset="0"/>
              </a:rPr>
              <a:t>УФСБ России по Свердловской области – </a:t>
            </a:r>
            <a:r>
              <a:rPr lang="ru-RU" sz="1800" b="1" u="sng" dirty="0" smtClean="0">
                <a:solidFill>
                  <a:srgbClr val="FF0000"/>
                </a:solidFill>
                <a:latin typeface="Times New Roman" pitchFamily="18" charset="0"/>
                <a:cs typeface="Times New Roman" pitchFamily="18" charset="0"/>
              </a:rPr>
              <a:t>8 (343) </a:t>
            </a:r>
            <a:r>
              <a:rPr lang="ru-RU" sz="1800" b="1" u="sng" dirty="0" smtClean="0">
                <a:solidFill>
                  <a:srgbClr val="FF0000"/>
                </a:solidFill>
                <a:latin typeface="Times New Roman" pitchFamily="18" charset="0"/>
                <a:cs typeface="Times New Roman" pitchFamily="18" charset="0"/>
              </a:rPr>
              <a:t>371-37-51</a:t>
            </a:r>
            <a:r>
              <a:rPr lang="ru-RU" sz="1800" b="1" u="sng" dirty="0" smtClean="0">
                <a:solidFill>
                  <a:srgbClr val="FF0000"/>
                </a:solidFill>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marL="0" indent="0">
              <a:spcBef>
                <a:spcPts val="0"/>
              </a:spcBef>
              <a:buClr>
                <a:srgbClr val="00B0F0"/>
              </a:buClr>
              <a:buFont typeface="Wingdings" pitchFamily="2" charset="2"/>
              <a:buChar char="Ø"/>
            </a:pPr>
            <a:r>
              <a:rPr lang="ru-RU" sz="1800" dirty="0" smtClean="0">
                <a:latin typeface="Times New Roman" pitchFamily="18" charset="0"/>
                <a:cs typeface="Times New Roman" pitchFamily="18" charset="0"/>
              </a:rPr>
              <a:t>ЕДДС – </a:t>
            </a:r>
            <a:r>
              <a:rPr lang="ru-RU" sz="1800" b="1" u="sng" dirty="0" smtClean="0">
                <a:solidFill>
                  <a:srgbClr val="FF0000"/>
                </a:solidFill>
                <a:latin typeface="Times New Roman" pitchFamily="18" charset="0"/>
                <a:cs typeface="Times New Roman" pitchFamily="18" charset="0"/>
              </a:rPr>
              <a:t>112;  40-112;  8 (34350) 5-53-53</a:t>
            </a:r>
            <a:r>
              <a:rPr lang="ru-RU" sz="1800" b="1" dirty="0" smtClean="0">
                <a:solidFill>
                  <a:srgbClr val="FF0000"/>
                </a:solidFill>
                <a:latin typeface="Times New Roman" pitchFamily="18" charset="0"/>
                <a:cs typeface="Times New Roman" pitchFamily="18" charset="0"/>
              </a:rPr>
              <a:t>.</a:t>
            </a:r>
          </a:p>
          <a:p>
            <a:pPr marL="0" indent="0">
              <a:spcBef>
                <a:spcPts val="0"/>
              </a:spcBef>
              <a:buClr>
                <a:srgbClr val="00B0F0"/>
              </a:buClr>
              <a:buFont typeface="Wingdings" pitchFamily="2" charset="2"/>
              <a:buChar char="Ø"/>
            </a:pPr>
            <a:r>
              <a:rPr lang="ru-RU" sz="1800" dirty="0" smtClean="0">
                <a:latin typeface="Times New Roman" pitchFamily="18" charset="0"/>
                <a:cs typeface="Times New Roman" pitchFamily="18" charset="0"/>
              </a:rPr>
              <a:t>Администрации </a:t>
            </a:r>
            <a:r>
              <a:rPr lang="ru-RU" sz="1800" dirty="0" smtClean="0">
                <a:latin typeface="Times New Roman" pitchFamily="18" charset="0"/>
                <a:cs typeface="Times New Roman" pitchFamily="18" charset="0"/>
              </a:rPr>
              <a:t>Полевского городского </a:t>
            </a:r>
            <a:r>
              <a:rPr lang="ru-RU" sz="1800" dirty="0" smtClean="0">
                <a:latin typeface="Times New Roman" pitchFamily="18" charset="0"/>
                <a:cs typeface="Times New Roman" pitchFamily="18" charset="0"/>
              </a:rPr>
              <a:t>округа (приемная):  </a:t>
            </a:r>
            <a:r>
              <a:rPr lang="ru-RU" sz="1800" b="1" u="sng" dirty="0" smtClean="0">
                <a:solidFill>
                  <a:srgbClr val="FF0000"/>
                </a:solidFill>
                <a:latin typeface="Times New Roman" pitchFamily="18" charset="0"/>
                <a:cs typeface="Times New Roman" pitchFamily="18" charset="0"/>
              </a:rPr>
              <a:t>8 </a:t>
            </a:r>
            <a:r>
              <a:rPr lang="ru-RU" sz="1800" b="1" u="sng" dirty="0" smtClean="0">
                <a:solidFill>
                  <a:srgbClr val="FF0000"/>
                </a:solidFill>
                <a:latin typeface="Times New Roman" pitchFamily="18" charset="0"/>
                <a:cs typeface="Times New Roman" pitchFamily="18" charset="0"/>
              </a:rPr>
              <a:t>(34350) 5-33-80;  </a:t>
            </a:r>
            <a:r>
              <a:rPr lang="ru-RU" sz="1800" b="1" u="sng" dirty="0" smtClean="0">
                <a:solidFill>
                  <a:srgbClr val="FF0000"/>
                </a:solidFill>
                <a:latin typeface="Times New Roman" pitchFamily="18" charset="0"/>
                <a:cs typeface="Times New Roman" pitchFamily="18" charset="0"/>
              </a:rPr>
              <a:t>5-40-01.</a:t>
            </a:r>
            <a:endParaRPr lang="ru-RU" sz="1800" dirty="0" smtClean="0">
              <a:solidFill>
                <a:srgbClr val="FF0000"/>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58</a:t>
            </a:fld>
            <a:endParaRPr lang="ru-RU"/>
          </a:p>
        </p:txBody>
      </p:sp>
      <p:sp>
        <p:nvSpPr>
          <p:cNvPr id="2" name="Заголовок 1"/>
          <p:cNvSpPr>
            <a:spLocks noGrp="1"/>
          </p:cNvSpPr>
          <p:nvPr>
            <p:ph type="title"/>
          </p:nvPr>
        </p:nvSpPr>
        <p:spPr>
          <a:xfrm>
            <a:off x="1000100" y="857232"/>
            <a:ext cx="6929486" cy="374346"/>
          </a:xfrm>
        </p:spPr>
        <p:txBody>
          <a:bodyPr>
            <a:noAutofit/>
          </a:bodyPr>
          <a:lstStyle/>
          <a:p>
            <a:pPr algn="ctr"/>
            <a:r>
              <a:rPr lang="ru-RU" sz="2400" dirty="0" smtClean="0">
                <a:solidFill>
                  <a:srgbClr val="FF0000"/>
                </a:solidFill>
                <a:latin typeface="Times New Roman" pitchFamily="18" charset="0"/>
                <a:cs typeface="Times New Roman" pitchFamily="18" charset="0"/>
              </a:rPr>
              <a:t>Телефоны оперативных спец служб</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8" name="Picture 2" descr="C:\Users\User\Documents\Презентация\12.jpg"/>
          <p:cNvPicPr>
            <a:picLocks noChangeAspect="1" noChangeArrowheads="1"/>
          </p:cNvPicPr>
          <p:nvPr/>
        </p:nvPicPr>
        <p:blipFill>
          <a:blip r:embed="rId3" cstate="print"/>
          <a:srcRect/>
          <a:stretch>
            <a:fillRect/>
          </a:stretch>
        </p:blipFill>
        <p:spPr bwMode="auto">
          <a:xfrm>
            <a:off x="3214678" y="4500570"/>
            <a:ext cx="5294351" cy="164307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428604"/>
            <a:ext cx="8183880" cy="5286412"/>
          </a:xfrm>
        </p:spPr>
        <p:txBody>
          <a:bodyPr>
            <a:noAutofit/>
          </a:bodyPr>
          <a:lstStyle/>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при заключении договоров на сдачу складских помещений в аренду в обязательном порядке включать пункты, дающие право администрации предприятия при необходимости осуществлять проверку сдаваемых помещений по своему усмотрению.</a:t>
            </a:r>
          </a:p>
          <a:p>
            <a:pPr marL="0" indent="0" algn="just">
              <a:spcBef>
                <a:spcPts val="0"/>
              </a:spcBef>
              <a:buClr>
                <a:srgbClr val="FF0000"/>
              </a:buClr>
              <a:buSzPct val="75000"/>
              <a:buNone/>
            </a:pPr>
            <a:r>
              <a:rPr lang="ru-RU" sz="1600" dirty="0" smtClean="0">
                <a:latin typeface="Times New Roman" pitchFamily="18" charset="0"/>
                <a:cs typeface="Times New Roman" pitchFamily="18" charset="0"/>
              </a:rPr>
              <a:t>В случае обнаружения подозрительного предмета, незамедлительно сообщите о случившемся в правоохранительные органы по телефонам территориальных подразделений ФСБ и МВД России.</a:t>
            </a:r>
          </a:p>
          <a:p>
            <a:pPr marL="0" indent="0" algn="just">
              <a:spcBef>
                <a:spcPts val="0"/>
              </a:spcBef>
              <a:buClr>
                <a:srgbClr val="FF0000"/>
              </a:buClr>
              <a:buSzPct val="75000"/>
              <a:buNone/>
            </a:pPr>
            <a:r>
              <a:rPr lang="ru-RU" sz="1600" dirty="0" smtClean="0">
                <a:latin typeface="Times New Roman" pitchFamily="18" charset="0"/>
                <a:cs typeface="Times New Roman" pitchFamily="18" charset="0"/>
              </a:rPr>
              <a:t>До прибытия оперативно-следственной группы, дайте указание сотрудникам находиться на безопасном расстоянии от обнаруженного предмета в соответствии с таблицей.</a:t>
            </a: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600" dirty="0" smtClean="0">
              <a:latin typeface="Times New Roman" pitchFamily="18" charset="0"/>
              <a:cs typeface="Times New Roman" pitchFamily="18" charset="0"/>
            </a:endParaRPr>
          </a:p>
          <a:p>
            <a:pPr marL="0" indent="0" algn="just">
              <a:spcBef>
                <a:spcPts val="0"/>
              </a:spcBef>
              <a:buClr>
                <a:srgbClr val="FF0000"/>
              </a:buClr>
              <a:buSzPct val="75000"/>
              <a:buNone/>
            </a:pP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aphicFrame>
        <p:nvGraphicFramePr>
          <p:cNvPr id="10" name="Таблица 9"/>
          <p:cNvGraphicFramePr>
            <a:graphicFrameLocks noGrp="1"/>
          </p:cNvGraphicFramePr>
          <p:nvPr/>
        </p:nvGraphicFramePr>
        <p:xfrm>
          <a:off x="1214414" y="2428868"/>
          <a:ext cx="6858048" cy="3657600"/>
        </p:xfrm>
        <a:graphic>
          <a:graphicData uri="http://schemas.openxmlformats.org/drawingml/2006/table">
            <a:tbl>
              <a:tblPr firstRow="1" bandRow="1"/>
              <a:tblGrid>
                <a:gridCol w="428619"/>
                <a:gridCol w="4143413"/>
                <a:gridCol w="2286016"/>
              </a:tblGrid>
              <a:tr h="214314">
                <a:tc>
                  <a:txBody>
                    <a:bodyPr/>
                    <a:lstStyle/>
                    <a:p>
                      <a:pPr algn="ctr"/>
                      <a:r>
                        <a:rPr lang="ru-RU" sz="1400" b="0" dirty="0" smtClean="0">
                          <a:latin typeface="Times New Roman" pitchFamily="18" charset="0"/>
                          <a:cs typeface="Times New Roman" pitchFamily="18" charset="0"/>
                        </a:rPr>
                        <a:t>1</a:t>
                      </a:r>
                      <a:endParaRPr lang="ru-RU" sz="1400" b="0" dirty="0">
                        <a:latin typeface="Times New Roman" pitchFamily="18" charset="0"/>
                        <a:cs typeface="Times New Roman" pitchFamily="18" charset="0"/>
                      </a:endParaRPr>
                    </a:p>
                  </a:txBody>
                  <a:tcPr/>
                </a:tc>
                <a:tc>
                  <a:txBody>
                    <a:bodyPr/>
                    <a:lstStyle/>
                    <a:p>
                      <a:r>
                        <a:rPr lang="ru-RU" sz="1400" b="0" dirty="0" smtClean="0">
                          <a:latin typeface="Times New Roman" pitchFamily="18" charset="0"/>
                          <a:cs typeface="Times New Roman" pitchFamily="18" charset="0"/>
                        </a:rPr>
                        <a:t>Граната РГД-5</a:t>
                      </a:r>
                      <a:endParaRPr lang="ru-RU" sz="1400" b="0" dirty="0">
                        <a:latin typeface="Times New Roman" pitchFamily="18" charset="0"/>
                        <a:cs typeface="Times New Roman" pitchFamily="18" charset="0"/>
                      </a:endParaRPr>
                    </a:p>
                  </a:txBody>
                  <a:tcPr/>
                </a:tc>
                <a:tc>
                  <a:txBody>
                    <a:bodyPr/>
                    <a:lstStyle/>
                    <a:p>
                      <a:pPr algn="ctr"/>
                      <a:r>
                        <a:rPr lang="ru-RU" sz="1400" b="0" dirty="0" smtClean="0">
                          <a:latin typeface="Times New Roman" pitchFamily="18" charset="0"/>
                          <a:cs typeface="Times New Roman" pitchFamily="18" charset="0"/>
                        </a:rPr>
                        <a:t>не менее 50 метров</a:t>
                      </a:r>
                      <a:endParaRPr lang="ru-RU" sz="1400" b="0" dirty="0">
                        <a:latin typeface="Times New Roman" pitchFamily="18" charset="0"/>
                        <a:cs typeface="Times New Roman" pitchFamily="18" charset="0"/>
                      </a:endParaRPr>
                    </a:p>
                  </a:txBody>
                  <a:tcPr/>
                </a:tc>
              </a:tr>
              <a:tr h="266704">
                <a:tc>
                  <a:txBody>
                    <a:bodyPr/>
                    <a:lstStyle/>
                    <a:p>
                      <a:pPr algn="ctr"/>
                      <a:r>
                        <a:rPr lang="ru-RU" sz="1400" dirty="0" smtClean="0">
                          <a:latin typeface="Times New Roman" pitchFamily="18" charset="0"/>
                          <a:cs typeface="Times New Roman" pitchFamily="18" charset="0"/>
                        </a:rPr>
                        <a:t>2</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Граната Ф-1</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не менее 200 метров</a:t>
                      </a:r>
                      <a:endParaRPr lang="ru-RU" sz="1400" dirty="0">
                        <a:latin typeface="Times New Roman" pitchFamily="18" charset="0"/>
                        <a:cs typeface="Times New Roman" pitchFamily="18" charset="0"/>
                      </a:endParaRPr>
                    </a:p>
                  </a:txBody>
                  <a:tcPr/>
                </a:tc>
              </a:tr>
              <a:tr h="247656">
                <a:tc>
                  <a:txBody>
                    <a:bodyPr/>
                    <a:lstStyle/>
                    <a:p>
                      <a:pPr algn="ctr"/>
                      <a:r>
                        <a:rPr lang="ru-RU" sz="1400" dirty="0" smtClean="0">
                          <a:latin typeface="Times New Roman" pitchFamily="18" charset="0"/>
                          <a:cs typeface="Times New Roman" pitchFamily="18" charset="0"/>
                        </a:rPr>
                        <a:t>3</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Тротиловая шашка массой 200 граммов</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45 метров</a:t>
                      </a:r>
                      <a:endParaRPr lang="ru-RU" sz="1400" dirty="0">
                        <a:latin typeface="Times New Roman" pitchFamily="18" charset="0"/>
                        <a:cs typeface="Times New Roman" pitchFamily="18" charset="0"/>
                      </a:endParaRPr>
                    </a:p>
                  </a:txBody>
                  <a:tcPr/>
                </a:tc>
              </a:tr>
              <a:tr h="228608">
                <a:tc>
                  <a:txBody>
                    <a:bodyPr/>
                    <a:lstStyle/>
                    <a:p>
                      <a:pPr algn="ctr"/>
                      <a:r>
                        <a:rPr lang="ru-RU" sz="1400" dirty="0" smtClean="0">
                          <a:latin typeface="Times New Roman" pitchFamily="18" charset="0"/>
                          <a:cs typeface="Times New Roman" pitchFamily="18" charset="0"/>
                        </a:rPr>
                        <a:t>4</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Тротиловая шашка массой 400 граммов</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55 метров</a:t>
                      </a:r>
                      <a:endParaRPr lang="ru-RU" sz="1400" dirty="0">
                        <a:latin typeface="Times New Roman" pitchFamily="18" charset="0"/>
                        <a:cs typeface="Times New Roman" pitchFamily="18" charset="0"/>
                      </a:endParaRPr>
                    </a:p>
                  </a:txBody>
                  <a:tcPr/>
                </a:tc>
              </a:tr>
              <a:tr h="209560">
                <a:tc>
                  <a:txBody>
                    <a:bodyPr/>
                    <a:lstStyle/>
                    <a:p>
                      <a:pPr algn="ctr"/>
                      <a:r>
                        <a:rPr lang="ru-RU"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Пивная банка 0,33 литра</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60 метров</a:t>
                      </a:r>
                      <a:endParaRPr lang="ru-RU" sz="1400" dirty="0">
                        <a:latin typeface="Times New Roman" pitchFamily="18" charset="0"/>
                        <a:cs typeface="Times New Roman" pitchFamily="18" charset="0"/>
                      </a:endParaRPr>
                    </a:p>
                  </a:txBody>
                  <a:tcPr/>
                </a:tc>
              </a:tr>
              <a:tr h="190512">
                <a:tc>
                  <a:txBody>
                    <a:bodyPr/>
                    <a:lstStyle/>
                    <a:p>
                      <a:pPr algn="ctr"/>
                      <a:r>
                        <a:rPr lang="ru-RU" sz="1400" dirty="0" smtClean="0">
                          <a:latin typeface="Times New Roman" pitchFamily="18" charset="0"/>
                          <a:cs typeface="Times New Roman" pitchFamily="18" charset="0"/>
                        </a:rPr>
                        <a:t>6</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Мина MOH-S0</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85 метров</a:t>
                      </a:r>
                      <a:endParaRPr lang="ru-RU" sz="1400" dirty="0">
                        <a:latin typeface="Times New Roman" pitchFamily="18" charset="0"/>
                        <a:cs typeface="Times New Roman" pitchFamily="18" charset="0"/>
                      </a:endParaRPr>
                    </a:p>
                  </a:txBody>
                  <a:tcPr/>
                </a:tc>
              </a:tr>
              <a:tr h="242902">
                <a:tc>
                  <a:txBody>
                    <a:bodyPr/>
                    <a:lstStyle/>
                    <a:p>
                      <a:pPr algn="ctr"/>
                      <a:r>
                        <a:rPr lang="ru-RU"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Чемодан (кейс)</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230 метров</a:t>
                      </a:r>
                      <a:endParaRPr lang="ru-RU" sz="1400" dirty="0">
                        <a:latin typeface="Times New Roman" pitchFamily="18" charset="0"/>
                        <a:cs typeface="Times New Roman" pitchFamily="18" charset="0"/>
                      </a:endParaRPr>
                    </a:p>
                  </a:txBody>
                  <a:tcPr/>
                </a:tc>
              </a:tr>
              <a:tr h="223854">
                <a:tc>
                  <a:txBody>
                    <a:bodyPr/>
                    <a:lstStyle/>
                    <a:p>
                      <a:pPr algn="ctr"/>
                      <a:r>
                        <a:rPr lang="ru-RU" sz="1400" dirty="0" smtClean="0">
                          <a:latin typeface="Times New Roman" pitchFamily="18" charset="0"/>
                          <a:cs typeface="Times New Roman" pitchFamily="18" charset="0"/>
                        </a:rPr>
                        <a:t>8</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Дорожный чемодан</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350 метров</a:t>
                      </a:r>
                      <a:endParaRPr lang="ru-RU" sz="1400" dirty="0">
                        <a:latin typeface="Times New Roman" pitchFamily="18" charset="0"/>
                        <a:cs typeface="Times New Roman" pitchFamily="18" charset="0"/>
                      </a:endParaRPr>
                    </a:p>
                  </a:txBody>
                  <a:tcPr/>
                </a:tc>
              </a:tr>
              <a:tr h="133368">
                <a:tc>
                  <a:txBody>
                    <a:bodyPr/>
                    <a:lstStyle/>
                    <a:p>
                      <a:pPr algn="ctr"/>
                      <a:r>
                        <a:rPr lang="ru-RU" sz="1400" dirty="0" smtClean="0">
                          <a:latin typeface="Times New Roman" pitchFamily="18" charset="0"/>
                          <a:cs typeface="Times New Roman" pitchFamily="18" charset="0"/>
                        </a:rPr>
                        <a:t>9</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Автомобиль типа «Жигули»</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460 метров</a:t>
                      </a:r>
                      <a:endParaRPr lang="ru-RU" sz="1400" dirty="0">
                        <a:latin typeface="Times New Roman" pitchFamily="18" charset="0"/>
                        <a:cs typeface="Times New Roman" pitchFamily="18" charset="0"/>
                      </a:endParaRPr>
                    </a:p>
                  </a:txBody>
                  <a:tcPr/>
                </a:tc>
              </a:tr>
              <a:tr h="185758">
                <a:tc>
                  <a:txBody>
                    <a:bodyPr/>
                    <a:lstStyle/>
                    <a:p>
                      <a:pPr algn="ctr"/>
                      <a:r>
                        <a:rPr lang="ru-RU" sz="1400" dirty="0" smtClean="0">
                          <a:latin typeface="Times New Roman" pitchFamily="18" charset="0"/>
                          <a:cs typeface="Times New Roman" pitchFamily="18" charset="0"/>
                        </a:rPr>
                        <a:t>10</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Автомобиль типа «Волга»</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580 метров</a:t>
                      </a:r>
                      <a:endParaRPr lang="ru-RU" sz="1400" dirty="0">
                        <a:latin typeface="Times New Roman" pitchFamily="18" charset="0"/>
                        <a:cs typeface="Times New Roman" pitchFamily="18" charset="0"/>
                      </a:endParaRPr>
                    </a:p>
                  </a:txBody>
                  <a:tcPr/>
                </a:tc>
              </a:tr>
              <a:tr h="166710">
                <a:tc>
                  <a:txBody>
                    <a:bodyPr/>
                    <a:lstStyle/>
                    <a:p>
                      <a:pPr algn="ctr"/>
                      <a:r>
                        <a:rPr lang="ru-RU" sz="1400" dirty="0" smtClean="0">
                          <a:latin typeface="Times New Roman" pitchFamily="18" charset="0"/>
                          <a:cs typeface="Times New Roman" pitchFamily="18" charset="0"/>
                        </a:rPr>
                        <a:t>11</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Микроавтобус</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920 метров</a:t>
                      </a:r>
                      <a:endParaRPr lang="ru-RU" sz="1400" dirty="0">
                        <a:latin typeface="Times New Roman" pitchFamily="18" charset="0"/>
                        <a:cs typeface="Times New Roman" pitchFamily="18" charset="0"/>
                      </a:endParaRPr>
                    </a:p>
                  </a:txBody>
                  <a:tcPr/>
                </a:tc>
              </a:tr>
              <a:tr h="147662">
                <a:tc>
                  <a:txBody>
                    <a:bodyPr/>
                    <a:lstStyle/>
                    <a:p>
                      <a:pPr algn="ctr"/>
                      <a:r>
                        <a:rPr lang="ru-RU" sz="1400" dirty="0" smtClean="0">
                          <a:latin typeface="Times New Roman" pitchFamily="18" charset="0"/>
                          <a:cs typeface="Times New Roman" pitchFamily="18" charset="0"/>
                        </a:rPr>
                        <a:t>12</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Грузовая автомашина (фургон)</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1240 метров</a:t>
                      </a:r>
                      <a:endParaRPr lang="ru-RU"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286412"/>
          </a:xfrm>
        </p:spPr>
        <p:txBody>
          <a:bodyPr>
            <a:noAutofit/>
          </a:bodyPr>
          <a:lstStyle/>
          <a:p>
            <a:pPr marL="0" indent="0" algn="just">
              <a:spcBef>
                <a:spcPts val="0"/>
              </a:spcBef>
              <a:buClr>
                <a:srgbClr val="FF0000"/>
              </a:buClr>
              <a:buSzPct val="75000"/>
              <a:buNone/>
            </a:pPr>
            <a:r>
              <a:rPr lang="ru-RU" sz="1600" dirty="0" smtClean="0">
                <a:latin typeface="Times New Roman" pitchFamily="18" charset="0"/>
                <a:cs typeface="Times New Roman" pitchFamily="18" charset="0"/>
              </a:rPr>
              <a:t>В случае необходимости приступите к эвакуации людей согласно с имеющимся планом.</a:t>
            </a:r>
          </a:p>
          <a:p>
            <a:pPr marL="0" indent="0" algn="ctr">
              <a:spcBef>
                <a:spcPts val="0"/>
              </a:spcBef>
              <a:buClr>
                <a:srgbClr val="FF0000"/>
              </a:buClr>
              <a:buSzPct val="75000"/>
              <a:buNone/>
            </a:pPr>
            <a:r>
              <a:rPr lang="ru-RU" sz="1600" b="1" dirty="0" smtClean="0">
                <a:latin typeface="Times New Roman" pitchFamily="18" charset="0"/>
                <a:cs typeface="Times New Roman" pitchFamily="18" charset="0"/>
              </a:rPr>
              <a:t>Помните — в соответствии с законодательством руководитель несет персональную ответственность за жизнь и здоровье своих сотрудников.</a:t>
            </a:r>
          </a:p>
          <a:p>
            <a:pPr marL="0" indent="0" algn="just">
              <a:spcBef>
                <a:spcPts val="0"/>
              </a:spcBef>
              <a:buClr>
                <a:srgbClr val="FF0000"/>
              </a:buClr>
              <a:buSzPct val="75000"/>
              <a:buNone/>
            </a:pPr>
            <a:r>
              <a:rPr lang="ru-RU" sz="1600" dirty="0" smtClean="0">
                <a:latin typeface="Times New Roman" pitchFamily="18" charset="0"/>
                <a:cs typeface="Times New Roman" pitchFamily="18" charset="0"/>
              </a:rPr>
              <a:t>Обеспечьте возможность беспрепятственного подъезда к месту обнаружения автомашин</a:t>
            </a:r>
          </a:p>
          <a:p>
            <a:pPr marL="0" indent="0" algn="just">
              <a:spcBef>
                <a:spcPts val="0"/>
              </a:spcBef>
              <a:buClr>
                <a:srgbClr val="FF0000"/>
              </a:buClr>
              <a:buSzPct val="75000"/>
              <a:buNone/>
            </a:pPr>
            <a:r>
              <a:rPr lang="ru-RU" sz="1600" dirty="0" smtClean="0">
                <a:latin typeface="Times New Roman" pitchFamily="18" charset="0"/>
                <a:cs typeface="Times New Roman" pitchFamily="18" charset="0"/>
              </a:rPr>
              <a:t>правоохранительных органов, скорой медицинской помощи, пожарной охраны, министерства по чрезвычайным ситуациям, служб эксплуатации.</a:t>
            </a:r>
          </a:p>
          <a:p>
            <a:pPr marL="0" indent="0" algn="just">
              <a:spcBef>
                <a:spcPts val="0"/>
              </a:spcBef>
              <a:buNone/>
            </a:pPr>
            <a:r>
              <a:rPr lang="ru-RU" sz="1600" dirty="0" smtClean="0">
                <a:latin typeface="Times New Roman" pitchFamily="18" charset="0"/>
                <a:cs typeface="Times New Roman" pitchFamily="18" charset="0"/>
              </a:rPr>
              <a:t>Обеспечьте присутствие лиц, обнаруживших находку, до прибытия оперативно-следственной группы и фиксацию их установочных данных.</a:t>
            </a:r>
          </a:p>
          <a:p>
            <a:pPr marL="0" indent="0" algn="just">
              <a:spcBef>
                <a:spcPts val="0"/>
              </a:spcBef>
              <a:buNone/>
            </a:pPr>
            <a:r>
              <a:rPr lang="ru-RU" sz="1600" dirty="0" smtClean="0">
                <a:latin typeface="Times New Roman" pitchFamily="18" charset="0"/>
                <a:cs typeface="Times New Roman" pitchFamily="18" charset="0"/>
              </a:rPr>
              <a:t>Во всех случаях дайте указание не приближаться, не трогать, не вскрывать и не перемещать находку. Зафиксируйте время ее обнаружения.</a:t>
            </a:r>
          </a:p>
          <a:p>
            <a:pPr marL="0" indent="0" algn="just">
              <a:spcBef>
                <a:spcPts val="0"/>
              </a:spcBef>
              <a:buNone/>
            </a:pPr>
            <a:r>
              <a:rPr lang="ru-RU" sz="1600" b="1" i="1" dirty="0" smtClean="0">
                <a:latin typeface="Times New Roman" pitchFamily="18" charset="0"/>
                <a:cs typeface="Times New Roman" pitchFamily="18" charset="0"/>
              </a:rPr>
              <a:t>Помните: </a:t>
            </a:r>
            <a:r>
              <a:rPr lang="ru-RU" sz="1600" dirty="0" smtClean="0">
                <a:latin typeface="Times New Roman" pitchFamily="18" charset="0"/>
                <a:cs typeface="Times New Roman" pitchFamily="18" charset="0"/>
              </a:rPr>
              <a:t>внешний вид предмета может скрывать его настоящее назначение. В качестве камуфляжа для взрывных устройств используются обычные бытовые предметы: сумки, пакеты, свертки, коробки, игрушки и т.д.</a:t>
            </a:r>
          </a:p>
          <a:p>
            <a:pPr marL="0" indent="0" algn="just">
              <a:spcBef>
                <a:spcPts val="0"/>
              </a:spcBef>
              <a:buNone/>
            </a:pPr>
            <a:r>
              <a:rPr lang="ru-RU" sz="1600" b="1" i="1" dirty="0" smtClean="0">
                <a:latin typeface="Times New Roman" pitchFamily="18" charset="0"/>
                <a:cs typeface="Times New Roman" pitchFamily="18" charset="0"/>
              </a:rPr>
              <a:t>Еще раз напоминаем: </a:t>
            </a:r>
            <a:r>
              <a:rPr lang="ru-RU" sz="1600" dirty="0" smtClean="0">
                <a:latin typeface="Times New Roman" pitchFamily="18" charset="0"/>
                <a:cs typeface="Times New Roman" pitchFamily="18" charset="0"/>
              </a:rPr>
              <a:t>не предпринимайте самостоятельно никаких действий со взрывными устройствами или предметами, подозрительными на взрывное устройство — это может привести к их взрыву, многочисленным жертвам и разрушениям!</a:t>
            </a:r>
          </a:p>
          <a:p>
            <a:pPr marL="0" indent="0" algn="ctr">
              <a:spcBef>
                <a:spcPts val="0"/>
              </a:spcBef>
              <a:buNone/>
            </a:pPr>
            <a:r>
              <a:rPr lang="ru-RU" sz="1600" b="1" dirty="0" smtClean="0">
                <a:latin typeface="Times New Roman" pitchFamily="18" charset="0"/>
                <a:cs typeface="Times New Roman" pitchFamily="18" charset="0"/>
              </a:rPr>
              <a:t>II. Поступление угрозы по телефону</a:t>
            </a:r>
          </a:p>
          <a:p>
            <a:pPr marL="0" indent="0" algn="just">
              <a:spcBef>
                <a:spcPts val="0"/>
              </a:spcBef>
              <a:buNone/>
            </a:pPr>
            <a:r>
              <a:rPr lang="ru-RU" sz="1600" dirty="0" smtClean="0">
                <a:latin typeface="Times New Roman" pitchFamily="18" charset="0"/>
                <a:cs typeface="Times New Roman" pitchFamily="18" charset="0"/>
              </a:rPr>
              <a:t>В настоящее время телефон является основным каналом поступления сообщений, содержащих информацию о заложенных взрывных устройствах, о захвате людей в</a:t>
            </a:r>
          </a:p>
          <a:p>
            <a:pPr marL="0" indent="0" algn="just">
              <a:spcBef>
                <a:spcPts val="0"/>
              </a:spcBef>
              <a:buNone/>
            </a:pPr>
            <a:r>
              <a:rPr lang="ru-RU" sz="1600" dirty="0" smtClean="0">
                <a:latin typeface="Times New Roman" pitchFamily="18" charset="0"/>
                <a:cs typeface="Times New Roman" pitchFamily="18" charset="0"/>
              </a:rPr>
              <a:t>заложники, вымогательстве и шантаже.</a:t>
            </a:r>
          </a:p>
          <a:p>
            <a:pPr marL="0" indent="0" algn="just">
              <a:spcBef>
                <a:spcPts val="0"/>
              </a:spcBef>
              <a:buNone/>
            </a:pPr>
            <a:r>
              <a:rPr lang="ru-RU" sz="1600" dirty="0" smtClean="0">
                <a:latin typeface="Times New Roman" pitchFamily="18" charset="0"/>
                <a:cs typeface="Times New Roman" pitchFamily="18" charset="0"/>
              </a:rPr>
              <a:t>Не оставляйте без внимания ни одного подобного сигнала.</a:t>
            </a:r>
          </a:p>
          <a:p>
            <a:pPr marL="0" indent="0" algn="just">
              <a:spcBef>
                <a:spcPts val="0"/>
              </a:spcBef>
              <a:buNone/>
            </a:pP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286412"/>
          </a:xfrm>
        </p:spPr>
        <p:txBody>
          <a:bodyPr>
            <a:noAutofit/>
          </a:bodyPr>
          <a:lstStyle/>
          <a:p>
            <a:pPr marL="0" indent="0" algn="just">
              <a:spcBef>
                <a:spcPts val="0"/>
              </a:spcBef>
              <a:buNone/>
            </a:pPr>
            <a:r>
              <a:rPr lang="ru-RU" sz="1600" dirty="0" smtClean="0">
                <a:latin typeface="Times New Roman" pitchFamily="18" charset="0"/>
                <a:cs typeface="Times New Roman" pitchFamily="18" charset="0"/>
              </a:rPr>
              <a:t>Обеспечьте своевременную передачу полученной информации в</a:t>
            </a:r>
          </a:p>
          <a:p>
            <a:pPr marL="0" indent="0" algn="just">
              <a:spcBef>
                <a:spcPts val="0"/>
              </a:spcBef>
              <a:buNone/>
            </a:pPr>
            <a:r>
              <a:rPr lang="ru-RU" sz="1600" dirty="0" smtClean="0">
                <a:latin typeface="Times New Roman" pitchFamily="18" charset="0"/>
                <a:cs typeface="Times New Roman" pitchFamily="18" charset="0"/>
              </a:rPr>
              <a:t>правоохранительные органы.</a:t>
            </a:r>
          </a:p>
          <a:p>
            <a:pPr marL="0" indent="0" algn="just">
              <a:spcBef>
                <a:spcPts val="0"/>
              </a:spcBef>
              <a:buNone/>
            </a:pPr>
            <a:r>
              <a:rPr lang="ru-RU" sz="1600" dirty="0" smtClean="0">
                <a:latin typeface="Times New Roman" pitchFamily="18" charset="0"/>
                <a:cs typeface="Times New Roman" pitchFamily="18" charset="0"/>
              </a:rPr>
              <a:t>Значительную помощь правоохранительным органам при проведении оперативно-розыскных мероприятий по данным фактам окажут следующие действия предупредительного характера:</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проведение инструктажей персонала о порядке действий при приеме телефонных сообщений с угрозами террористического характера;</a:t>
            </a:r>
          </a:p>
          <a:p>
            <a:pPr marL="0" indent="0" algn="just">
              <a:spcBef>
                <a:spcPts val="0"/>
              </a:spcBef>
              <a:buClr>
                <a:srgbClr val="FF0000"/>
              </a:buClr>
              <a:buSzPct val="75000"/>
              <a:buFont typeface="Wingdings" pitchFamily="2" charset="2"/>
              <a:buChar char="Ø"/>
            </a:pPr>
            <a:r>
              <a:rPr lang="ru-RU" sz="1600" dirty="0" smtClean="0">
                <a:latin typeface="Times New Roman" pitchFamily="18" charset="0"/>
                <a:cs typeface="Times New Roman" pitchFamily="18" charset="0"/>
              </a:rPr>
              <a:t> оснащение телефонов объекта, указанных в официальных справочниках, автоматическими определителями номера (</a:t>
            </a:r>
            <a:r>
              <a:rPr lang="ru-RU" sz="1600" dirty="0" err="1" smtClean="0">
                <a:latin typeface="Times New Roman" pitchFamily="18" charset="0"/>
                <a:cs typeface="Times New Roman" pitchFamily="18" charset="0"/>
              </a:rPr>
              <a:t>АОНами</a:t>
            </a:r>
            <a:r>
              <a:rPr lang="ru-RU" sz="1600" dirty="0" smtClean="0">
                <a:latin typeface="Times New Roman" pitchFamily="18" charset="0"/>
                <a:cs typeface="Times New Roman" pitchFamily="18" charset="0"/>
              </a:rPr>
              <a:t>) и звукозаписывающей аппаратурой.</a:t>
            </a:r>
          </a:p>
          <a:p>
            <a:pPr marL="0" indent="0" algn="ctr">
              <a:spcBef>
                <a:spcPts val="0"/>
              </a:spcBef>
              <a:buNone/>
            </a:pPr>
            <a:r>
              <a:rPr lang="ru-RU" sz="1600" b="1" dirty="0" smtClean="0">
                <a:latin typeface="Times New Roman" pitchFamily="18" charset="0"/>
                <a:cs typeface="Times New Roman" pitchFamily="18" charset="0"/>
              </a:rPr>
              <a:t>III. Поступление угрозы в письменной форме</a:t>
            </a:r>
          </a:p>
          <a:p>
            <a:pPr marL="0" indent="0" algn="just">
              <a:spcBef>
                <a:spcPts val="0"/>
              </a:spcBef>
              <a:buNone/>
            </a:pPr>
            <a:r>
              <a:rPr lang="ru-RU" sz="1600" dirty="0" smtClean="0">
                <a:latin typeface="Times New Roman" pitchFamily="18" charset="0"/>
                <a:cs typeface="Times New Roman" pitchFamily="18" charset="0"/>
              </a:rPr>
              <a:t>Угрозы в письменной форме могут поступить к вам на объект как по почтовому каналу, так и в результате обнаружения различного рода анонимных материалов (записок, надписей, информации записанной на дискете и т.д.).</a:t>
            </a:r>
          </a:p>
          <a:p>
            <a:pPr marL="0" indent="0" algn="just">
              <a:spcBef>
                <a:spcPts val="0"/>
              </a:spcBef>
              <a:buNone/>
            </a:pPr>
            <a:r>
              <a:rPr lang="ru-RU" sz="1600" dirty="0" smtClean="0">
                <a:latin typeface="Times New Roman" pitchFamily="18" charset="0"/>
                <a:cs typeface="Times New Roman" pitchFamily="18" charset="0"/>
              </a:rPr>
              <a:t>Обеспечьте четкое соблюдение персоналом объекта правил обращения с анонимными</a:t>
            </a:r>
          </a:p>
          <a:p>
            <a:pPr marL="0" indent="0" algn="just">
              <a:spcBef>
                <a:spcPts val="0"/>
              </a:spcBef>
              <a:buNone/>
            </a:pPr>
            <a:r>
              <a:rPr lang="ru-RU" sz="1600" dirty="0" smtClean="0">
                <a:latin typeface="Times New Roman" pitchFamily="18" charset="0"/>
                <a:cs typeface="Times New Roman" pitchFamily="18" charset="0"/>
              </a:rPr>
              <a:t>материалами.</a:t>
            </a:r>
          </a:p>
          <a:p>
            <a:pPr marL="0" indent="0" algn="just">
              <a:spcBef>
                <a:spcPts val="0"/>
              </a:spcBef>
              <a:buNone/>
            </a:pPr>
            <a:r>
              <a:rPr lang="ru-RU" sz="1600" dirty="0" smtClean="0">
                <a:latin typeface="Times New Roman" pitchFamily="18" charset="0"/>
                <a:cs typeface="Times New Roman" pitchFamily="18" charset="0"/>
              </a:rPr>
              <a:t>Примите меры к сохранности и своевременной передаче в правоохранительные органы полученных материалов.</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00042"/>
            <a:ext cx="8183880" cy="5500726"/>
          </a:xfrm>
        </p:spPr>
        <p:txBody>
          <a:bodyPr>
            <a:noAutofit/>
          </a:bodyPr>
          <a:lstStyle/>
          <a:p>
            <a:pPr marL="0" indent="0" algn="ctr">
              <a:spcBef>
                <a:spcPts val="0"/>
              </a:spcBef>
              <a:buNone/>
            </a:pPr>
            <a:r>
              <a:rPr lang="en-US" sz="1500" b="1" dirty="0" smtClean="0">
                <a:latin typeface="Times New Roman" pitchFamily="18" charset="0"/>
                <a:cs typeface="Times New Roman" pitchFamily="18" charset="0"/>
              </a:rPr>
              <a:t>IV. </a:t>
            </a:r>
            <a:r>
              <a:rPr lang="ru-RU" sz="1500" b="1" dirty="0" smtClean="0">
                <a:latin typeface="Times New Roman" pitchFamily="18" charset="0"/>
                <a:cs typeface="Times New Roman" pitchFamily="18" charset="0"/>
              </a:rPr>
              <a:t>Захват заложников</a:t>
            </a:r>
          </a:p>
          <a:p>
            <a:pPr marL="0" indent="0" algn="just">
              <a:spcBef>
                <a:spcPts val="0"/>
              </a:spcBef>
              <a:buNone/>
            </a:pPr>
            <a:r>
              <a:rPr lang="ru-RU" sz="1500" dirty="0" smtClean="0">
                <a:latin typeface="Times New Roman" pitchFamily="18" charset="0"/>
                <a:cs typeface="Times New Roman" pitchFamily="18" charset="0"/>
              </a:rPr>
              <a:t>Любой объект может стать местом захвата или удержания заложников. При этом преступники могут добиваться достижения своих политических целей или получения выкупа. Как правило, при подобных ситуациях в роли посредника при переговорах террористы обычно используют руководителей объектов.</a:t>
            </a:r>
          </a:p>
          <a:p>
            <a:pPr marL="0" indent="0" algn="just">
              <a:spcBef>
                <a:spcPts val="0"/>
              </a:spcBef>
              <a:buNone/>
            </a:pPr>
            <a:r>
              <a:rPr lang="ru-RU" sz="1500" dirty="0" smtClean="0">
                <a:latin typeface="Times New Roman" pitchFamily="18" charset="0"/>
                <a:cs typeface="Times New Roman" pitchFamily="18" charset="0"/>
              </a:rPr>
              <a:t>Во всех случаях жизнь людей становится предметом торга и находится в постоянной опасности.</a:t>
            </a:r>
          </a:p>
          <a:p>
            <a:pPr marL="0" indent="0" algn="just">
              <a:spcBef>
                <a:spcPts val="0"/>
              </a:spcBef>
              <a:buNone/>
            </a:pPr>
            <a:r>
              <a:rPr lang="ru-RU" sz="1500" dirty="0" smtClean="0">
                <a:latin typeface="Times New Roman" pitchFamily="18" charset="0"/>
                <a:cs typeface="Times New Roman" pitchFamily="18" charset="0"/>
              </a:rPr>
              <a:t>Захват всегда происходит неожиданно. Вместе с тем выполнение мер предупредительного характера (ужесточение пропускного режима при входе и въезде на территорию объекта, установка систем сигнализации, аудио и видеозаписи, проведение более тщательного подбора и проверки кадров, организация и проведение совместно с сотрудниками правоохранительных органов инструктажей и практических занятий по действиям при чрезвычайных происшествиях) поможет снизить вероятность захвата людей на вашем объекте.</a:t>
            </a:r>
          </a:p>
          <a:p>
            <a:pPr marL="0" indent="0" algn="ctr">
              <a:spcBef>
                <a:spcPts val="0"/>
              </a:spcBef>
              <a:buNone/>
            </a:pPr>
            <a:r>
              <a:rPr lang="ru-RU" sz="1500" b="1" i="1" dirty="0" smtClean="0">
                <a:latin typeface="Times New Roman" pitchFamily="18" charset="0"/>
                <a:cs typeface="Times New Roman" pitchFamily="18" charset="0"/>
              </a:rPr>
              <a:t>При захвате людей в заложники необходимо:</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о сложившейся на объекте ситуации незамедлительно сообщить в правоохранительные органы;</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инициативно не вступать в переговоры с террористами;</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принять меры к беспрепятственному проходу (проезду) на объект сотрудников правоохранительных органов, автомашин скорой медицинской помощи, МЧС;</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по прибытии сотрудников спецподразделений ФСБ и МВД оказать им помощь в получении интересующей их информации;</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при необходимости, выполнять требования преступников, если это не связано с причинением ущерба жизни и здоровью людей. Не противоречить преступникам, не рисковать жизнью окружающих и своей собственной;</a:t>
            </a:r>
          </a:p>
          <a:p>
            <a:pPr marL="0" indent="0" algn="just">
              <a:spcBef>
                <a:spcPts val="0"/>
              </a:spcBef>
              <a:buClr>
                <a:srgbClr val="FF0000"/>
              </a:buClr>
              <a:buSzPct val="75000"/>
              <a:buFont typeface="Wingdings" pitchFamily="2" charset="2"/>
              <a:buChar char="v"/>
            </a:pPr>
            <a:r>
              <a:rPr lang="ru-RU" sz="1500" dirty="0" smtClean="0">
                <a:latin typeface="Times New Roman" pitchFamily="18" charset="0"/>
                <a:cs typeface="Times New Roman" pitchFamily="18" charset="0"/>
              </a:rPr>
              <a:t> не допускать действий, которые могут спровоцировать нападающих к применению оружия и привести к человеческим жертвам.</a:t>
            </a:r>
            <a:endParaRPr lang="ru-RU" sz="15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1013</TotalTime>
  <Words>11667</Words>
  <PresentationFormat>Экран (4:3)</PresentationFormat>
  <Paragraphs>822</Paragraphs>
  <Slides>58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58</vt:i4>
      </vt:variant>
    </vt:vector>
  </HeadingPairs>
  <TitlesOfParts>
    <vt:vector size="59" baseType="lpstr">
      <vt:lpstr>Открытая</vt:lpstr>
      <vt:lpstr>СБОРНИК ПАМЯТОК для населения (по вопросам противодействия проявлениям террористической деятельности)</vt:lpstr>
      <vt:lpstr>ПАМЯТКА НАСЕЛЕНИЮ (виды террористических актов)</vt:lpstr>
      <vt:lpstr>Способ осуществления террористических актов</vt:lpstr>
      <vt:lpstr>Слайд 4</vt:lpstr>
      <vt:lpstr>РЕКОМЕНДАЦИИ руководителям предприятий, организаций, учреждений в случае возникновения чрезвычайных ситуаций, связанных с обнаружением взрывных устройств, угрозами взрывов, захватом заложников</vt:lpstr>
      <vt:lpstr>Слайд 6</vt:lpstr>
      <vt:lpstr>Слайд 7</vt:lpstr>
      <vt:lpstr>Слайд 8</vt:lpstr>
      <vt:lpstr>Слайд 9</vt:lpstr>
      <vt:lpstr>ПАМЯТКА руководителям образовательного учреждения по мерам антитеррористической и противодиверсионной защиты обучающихся и сотрудников</vt:lpstr>
      <vt:lpstr>Слайд 11</vt:lpstr>
      <vt:lpstr>Слайд 12</vt:lpstr>
      <vt:lpstr>ПАМЯТКА населению по взрывоопасным предметам</vt:lpstr>
      <vt:lpstr>Слайд 14</vt:lpstr>
      <vt:lpstr>Слайд 15</vt:lpstr>
      <vt:lpstr>ПАМЯТКА населению по взрывчатым веществам</vt:lpstr>
      <vt:lpstr>ПАМЯТКА руководителям учреждений и населению по действиям при обнаружении взрывоопасных устройств и предметов</vt:lpstr>
      <vt:lpstr>Слайд 18</vt:lpstr>
      <vt:lpstr>Слайд 19</vt:lpstr>
      <vt:lpstr>Слайд 20</vt:lpstr>
      <vt:lpstr>ПАМЯТКА населению по демаскирующие признаки взрывных устройств и предметов</vt:lpstr>
      <vt:lpstr>Слайд 22</vt:lpstr>
      <vt:lpstr>Слайд 23</vt:lpstr>
      <vt:lpstr>Слайд 24</vt:lpstr>
      <vt:lpstr>ПАМЯТКА руководителям учреждений и населению по профилактическому осмотру территорий и помещений</vt:lpstr>
      <vt:lpstr>Слайд 26</vt:lpstr>
      <vt:lpstr>ПАМЯТКА населению по личной безопасности от террористических или иных насильственных действий со стороны преступников</vt:lpstr>
      <vt:lpstr>Слайд 28</vt:lpstr>
      <vt:lpstr>Защита квартиры</vt:lpstr>
      <vt:lpstr>Слайд 30</vt:lpstr>
      <vt:lpstr>Слайд 31</vt:lpstr>
      <vt:lpstr>Слайд 32</vt:lpstr>
      <vt:lpstr>Слайд 33</vt:lpstr>
      <vt:lpstr>Слайд 34</vt:lpstr>
      <vt:lpstr>ПАМЯТКА населению о поведении при похищении и захвате в заложники</vt:lpstr>
      <vt:lpstr>Слайд 36</vt:lpstr>
      <vt:lpstr>ПАМЯТКА населению о тактике ведения разговора с террористами</vt:lpstr>
      <vt:lpstr>ПАМЯТКА населению о порядке приема сообщений, содержащих угрозы террористического характера, по телефону</vt:lpstr>
      <vt:lpstr>Слайд 39</vt:lpstr>
      <vt:lpstr>ПАМЯТКА по предупреждению террористических актов (угроза взрыва)</vt:lpstr>
      <vt:lpstr>Слайд 41</vt:lpstr>
      <vt:lpstr>ПАМЯТКА населению муниципального образования</vt:lpstr>
      <vt:lpstr>ПАМЯТКА населению муниципального образования</vt:lpstr>
      <vt:lpstr>Слайд 44</vt:lpstr>
      <vt:lpstr>ПАМЯТКА населению по мерам защиты при проведении террористических актов</vt:lpstr>
      <vt:lpstr>Слайд 46</vt:lpstr>
      <vt:lpstr>ПАМЯТКА руководителям учреждений и школьникам при угрозе террористического акта</vt:lpstr>
      <vt:lpstr>Слайд 48</vt:lpstr>
      <vt:lpstr>ПАМЯТКА руководителям учреждений и населению при угрозе  террористического акта (по телефону)</vt:lpstr>
      <vt:lpstr>Слайд 50</vt:lpstr>
      <vt:lpstr>Слайд 51</vt:lpstr>
      <vt:lpstr>ПАМЯТКА о порядке приёма сообщений, содержащих угрозы террористического характера, по телефону</vt:lpstr>
      <vt:lpstr>Слайд 53</vt:lpstr>
      <vt:lpstr>ПАМЯТКА по предупреждению террористических актов (если вы оказались в заложниках)</vt:lpstr>
      <vt:lpstr>Слайд 55</vt:lpstr>
      <vt:lpstr>ПАМЯТКА о правилах обращения с анонимными материалами, содержащими угрозы террористического характера</vt:lpstr>
      <vt:lpstr>Слайд 57</vt:lpstr>
      <vt:lpstr>Телефоны оперативных спец служб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135</cp:revision>
  <dcterms:created xsi:type="dcterms:W3CDTF">2021-03-17T03:58:59Z</dcterms:created>
  <dcterms:modified xsi:type="dcterms:W3CDTF">2024-11-22T09:17:16Z</dcterms:modified>
</cp:coreProperties>
</file>