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19"/>
  </p:notesMasterIdLst>
  <p:sldIdLst>
    <p:sldId id="256" r:id="rId2"/>
    <p:sldId id="258" r:id="rId3"/>
    <p:sldId id="273" r:id="rId4"/>
    <p:sldId id="274" r:id="rId5"/>
    <p:sldId id="266" r:id="rId6"/>
    <p:sldId id="275" r:id="rId7"/>
    <p:sldId id="276" r:id="rId8"/>
    <p:sldId id="277" r:id="rId9"/>
    <p:sldId id="278" r:id="rId10"/>
    <p:sldId id="279" r:id="rId11"/>
    <p:sldId id="280" r:id="rId12"/>
    <p:sldId id="281" r:id="rId13"/>
    <p:sldId id="282" r:id="rId14"/>
    <p:sldId id="283" r:id="rId15"/>
    <p:sldId id="285" r:id="rId16"/>
    <p:sldId id="284" r:id="rId17"/>
    <p:sldId id="265"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34587" autoAdjust="0"/>
    <p:restoredTop sz="94713" autoAdjust="0"/>
  </p:normalViewPr>
  <p:slideViewPr>
    <p:cSldViewPr>
      <p:cViewPr varScale="1">
        <p:scale>
          <a:sx n="94" d="100"/>
          <a:sy n="94" d="100"/>
        </p:scale>
        <p:origin x="-636" y="-102"/>
      </p:cViewPr>
      <p:guideLst>
        <p:guide orient="horz" pos="2160"/>
        <p:guide pos="2880"/>
      </p:guideLst>
    </p:cSldViewPr>
  </p:slideViewPr>
  <p:outlineViewPr>
    <p:cViewPr>
      <p:scale>
        <a:sx n="33" d="100"/>
        <a:sy n="33" d="100"/>
      </p:scale>
      <p:origin x="0" y="173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76FF4F-8DEC-42D1-BC55-02E0CB69EF84}" type="datetimeFigureOut">
              <a:rPr lang="ru-RU" smtClean="0"/>
              <a:pPr/>
              <a:t>22.11.2024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553CE8-CEE7-4FBE-A5B7-E7125C8A8536}"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DE7F31D8-96AA-424D-8BF2-3BF80509B705}" type="datetime1">
              <a:rPr lang="ru-RU" smtClean="0"/>
              <a:pPr/>
              <a:t>22.11.2024</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29B1A36-C1EC-4DC5-87B9-672C3E2EED78}" type="datetime1">
              <a:rPr lang="ru-RU" smtClean="0"/>
              <a:pPr/>
              <a:t>22.11.2024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28606C28-7B51-4D3A-8BED-E298BC92608E}" type="datetime1">
              <a:rPr lang="ru-RU" smtClean="0"/>
              <a:pPr/>
              <a:t>22.11.2024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176A260-A292-4085-A3CC-ABD2A7E3E5AD}" type="datetime1">
              <a:rPr lang="ru-RU" smtClean="0"/>
              <a:pPr/>
              <a:t>22.11.2024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75833D4C-6DB5-475A-8E2F-8A0869AD0D19}" type="datetime1">
              <a:rPr lang="ru-RU" smtClean="0"/>
              <a:pPr/>
              <a:t>22.11.2024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66478A17-8FD3-4C05-A471-0AC2FB65D42A}" type="datetime1">
              <a:rPr lang="ru-RU" smtClean="0"/>
              <a:pPr/>
              <a:t>22.11.2024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C3941CAB-7A27-466C-BDD8-57C7ECBDD424}" type="datetime1">
              <a:rPr lang="ru-RU" smtClean="0"/>
              <a:pPr/>
              <a:t>22.11.2024</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AAB398FA-1F10-4E43-89BA-0D3E23D72466}" type="datetime1">
              <a:rPr lang="ru-RU" smtClean="0"/>
              <a:pPr/>
              <a:t>22.11.2024</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085D4AC2-BB7E-4CCF-86E0-3CF27C748F3B}" type="datetime1">
              <a:rPr lang="ru-RU" smtClean="0"/>
              <a:pPr/>
              <a:t>22.11.2024</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5D894C2C-CA58-4852-928A-087EE49F6F30}" type="datetime1">
              <a:rPr lang="ru-RU" smtClean="0"/>
              <a:pPr/>
              <a:t>22.11.2024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DE7C58A3-66BA-4443-B25C-6E7D0DD6583F}" type="datetime1">
              <a:rPr lang="ru-RU" smtClean="0"/>
              <a:pPr/>
              <a:t>22.11.2024</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725C68B6-61C2-468F-89AB-4B9F7531AA68}"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DAFB53D-4BFF-423B-B0D2-F5C9A000103F}" type="datetime1">
              <a:rPr lang="ru-RU" smtClean="0"/>
              <a:pPr/>
              <a:t>22.11.2024</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00034" y="1071546"/>
            <a:ext cx="8229600" cy="2557482"/>
          </a:xfrm>
          <a:solidFill>
            <a:schemeClr val="bg1"/>
          </a:solidFill>
          <a:ln>
            <a:noFill/>
          </a:ln>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40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РЕКОМЕНДАЦИИ</a:t>
            </a:r>
            <a:br>
              <a:rPr lang="ru-RU" sz="40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br>
            <a:r>
              <a:rPr lang="ru-RU" sz="40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Как вести себя в экстремальных ситуациях</a:t>
            </a:r>
            <a:endParaRPr lang="ru-RU" sz="40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714348" y="6286520"/>
            <a:ext cx="7772400" cy="200020"/>
          </a:xfrm>
        </p:spPr>
        <p:txBody>
          <a:bodyPr>
            <a:normAutofit fontScale="92500"/>
          </a:bodyPr>
          <a:lstStyle/>
          <a:p>
            <a:r>
              <a:rPr lang="ru-RU" sz="800" b="1" dirty="0" smtClean="0">
                <a:solidFill>
                  <a:schemeClr val="tx1"/>
                </a:solidFill>
                <a:latin typeface="Times New Roman" pitchFamily="18" charset="0"/>
                <a:cs typeface="Times New Roman" pitchFamily="18" charset="0"/>
              </a:rPr>
              <a:t>г. Полевской 2021 г.</a:t>
            </a:r>
            <a:endParaRPr lang="ru-RU" sz="800" b="1" dirty="0">
              <a:solidFill>
                <a:schemeClr val="tx1"/>
              </a:solidFill>
              <a:latin typeface="Times New Roman" pitchFamily="18" charset="0"/>
              <a:cs typeface="Times New Roman" pitchFamily="18" charset="0"/>
            </a:endParaRPr>
          </a:p>
        </p:txBody>
      </p:sp>
      <p:pic>
        <p:nvPicPr>
          <p:cNvPr id="102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4" name="Picture 2" descr="C:\Users\User\Documents\Презентация\12.jpg"/>
          <p:cNvPicPr>
            <a:picLocks noChangeAspect="1" noChangeArrowheads="1"/>
          </p:cNvPicPr>
          <p:nvPr/>
        </p:nvPicPr>
        <p:blipFill>
          <a:blip r:embed="rId3" cstate="print"/>
          <a:srcRect/>
          <a:stretch>
            <a:fillRect/>
          </a:stretch>
        </p:blipFill>
        <p:spPr bwMode="auto">
          <a:xfrm>
            <a:off x="4857752" y="3714752"/>
            <a:ext cx="4143405" cy="1285884"/>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25C68B6-61C2-468F-89AB-4B9F7531AA68}" type="slidenum">
              <a:rPr lang="ru-RU" smtClean="0"/>
              <a:pPr/>
              <a:t>10</a:t>
            </a:fld>
            <a:endParaRPr lang="ru-RU"/>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8" name="Содержимое 7"/>
          <p:cNvSpPr>
            <a:spLocks noGrp="1"/>
          </p:cNvSpPr>
          <p:nvPr>
            <p:ph idx="1"/>
          </p:nvPr>
        </p:nvSpPr>
        <p:spPr>
          <a:xfrm>
            <a:off x="457200" y="928670"/>
            <a:ext cx="8229600" cy="5078621"/>
          </a:xfrm>
        </p:spPr>
        <p:txBody>
          <a:bodyPr>
            <a:noAutofit/>
          </a:bodyPr>
          <a:lstStyle/>
          <a:p>
            <a:pPr marL="0" indent="0" algn="ctr">
              <a:spcBef>
                <a:spcPts val="0"/>
              </a:spcBef>
              <a:buNone/>
            </a:pPr>
            <a:r>
              <a:rPr lang="ru-RU" sz="1800" dirty="0" smtClean="0">
                <a:latin typeface="Times New Roman" pitchFamily="18" charset="0"/>
                <a:cs typeface="Times New Roman" pitchFamily="18" charset="0"/>
              </a:rPr>
              <a:t>Во время проведения спецслужбами операции по вашему освобождению неукоснительно соблюдайте следующие требования:</a:t>
            </a:r>
          </a:p>
          <a:p>
            <a:pPr marL="0" indent="0" algn="just">
              <a:spcBef>
                <a:spcPts val="0"/>
              </a:spcBef>
              <a:buClr>
                <a:srgbClr val="FF0000"/>
              </a:buClr>
              <a:buSzPct val="100000"/>
              <a:buFont typeface="Wingdings" pitchFamily="2" charset="2"/>
              <a:buChar char="Ø"/>
            </a:pPr>
            <a:r>
              <a:rPr lang="ru-RU" sz="1800" dirty="0" smtClean="0">
                <a:latin typeface="Times New Roman" pitchFamily="18" charset="0"/>
                <a:cs typeface="Times New Roman" pitchFamily="18" charset="0"/>
              </a:rPr>
              <a:t> лежите на полу лицом вниз, голову закройте руками и не двигайтесь;</a:t>
            </a:r>
          </a:p>
          <a:p>
            <a:pPr marL="0" indent="0" algn="just">
              <a:spcBef>
                <a:spcPts val="0"/>
              </a:spcBef>
              <a:buClr>
                <a:srgbClr val="FF0000"/>
              </a:buClr>
              <a:buSzPct val="100000"/>
              <a:buFont typeface="Wingdings" pitchFamily="2" charset="2"/>
              <a:buChar char="Ø"/>
            </a:pPr>
            <a:r>
              <a:rPr lang="ru-RU" sz="1800" dirty="0" smtClean="0">
                <a:latin typeface="Times New Roman" pitchFamily="18" charset="0"/>
                <a:cs typeface="Times New Roman" pitchFamily="18" charset="0"/>
              </a:rPr>
              <a:t> ни в коем случае не бегите навстречу сотрудникам спецслужб или от них, так как они могут принять вас за преступника;</a:t>
            </a:r>
          </a:p>
          <a:p>
            <a:pPr marL="0" indent="0" algn="just">
              <a:spcBef>
                <a:spcPts val="0"/>
              </a:spcBef>
              <a:buClr>
                <a:srgbClr val="FF0000"/>
              </a:buClr>
              <a:buSzPct val="100000"/>
              <a:buFont typeface="Wingdings" pitchFamily="2" charset="2"/>
              <a:buChar char="Ø"/>
            </a:pPr>
            <a:r>
              <a:rPr lang="ru-RU" sz="1800" dirty="0" smtClean="0">
                <a:latin typeface="Times New Roman" pitchFamily="18" charset="0"/>
                <a:cs typeface="Times New Roman" pitchFamily="18" charset="0"/>
              </a:rPr>
              <a:t> если есть возможность, держитесь подальше от проемов дверей и окон.</a:t>
            </a:r>
          </a:p>
          <a:p>
            <a:pPr marL="0" indent="0" algn="just">
              <a:spcBef>
                <a:spcPts val="0"/>
              </a:spcBef>
              <a:buNone/>
            </a:pPr>
            <a:endParaRPr lang="ru-RU" sz="1800" dirty="0" smtClean="0">
              <a:latin typeface="Times New Roman" pitchFamily="18" charset="0"/>
              <a:cs typeface="Times New Roman" pitchFamily="18" charset="0"/>
            </a:endParaRPr>
          </a:p>
          <a:p>
            <a:pPr marL="0" indent="0" algn="ctr">
              <a:spcBef>
                <a:spcPts val="0"/>
              </a:spcBef>
              <a:buNone/>
            </a:pPr>
            <a:r>
              <a:rPr lang="ru-RU" sz="1800" dirty="0" smtClean="0">
                <a:latin typeface="Times New Roman" pitchFamily="18" charset="0"/>
                <a:cs typeface="Times New Roman" pitchFamily="18" charset="0"/>
              </a:rPr>
              <a:t>Если Вас захватили в качестве заложника, помните, что Ваше собственное поведение может повлиять на обращение с Вами:</a:t>
            </a:r>
          </a:p>
          <a:p>
            <a:pPr marL="0" indent="0" algn="just">
              <a:spcBef>
                <a:spcPts val="0"/>
              </a:spcBef>
              <a:buClr>
                <a:srgbClr val="FF0000"/>
              </a:buClr>
              <a:buSzPct val="100000"/>
              <a:buFont typeface="Wingdings" pitchFamily="2" charset="2"/>
              <a:buChar char="Ø"/>
            </a:pPr>
            <a:r>
              <a:rPr lang="ru-RU" sz="1800" dirty="0" smtClean="0">
                <a:latin typeface="Times New Roman" pitchFamily="18" charset="0"/>
                <a:cs typeface="Times New Roman" pitchFamily="18" charset="0"/>
              </a:rPr>
              <a:t> Сохраняйте спокойствие и самообладание. Определите, что происходит.</a:t>
            </a:r>
          </a:p>
          <a:p>
            <a:pPr marL="0" indent="0" algn="just">
              <a:spcBef>
                <a:spcPts val="0"/>
              </a:spcBef>
              <a:buClr>
                <a:srgbClr val="FF0000"/>
              </a:buClr>
              <a:buSzPct val="100000"/>
              <a:buFont typeface="Wingdings" pitchFamily="2" charset="2"/>
              <a:buChar char="Ø"/>
            </a:pPr>
            <a:r>
              <a:rPr lang="ru-RU" sz="1800" dirty="0" smtClean="0">
                <a:latin typeface="Times New Roman" pitchFamily="18" charset="0"/>
                <a:cs typeface="Times New Roman" pitchFamily="18" charset="0"/>
              </a:rPr>
              <a:t> Решение оказать сопротивление или отказаться от этого должно быть взвешенным и соответствовать опасности превосходящих сил террористов.</a:t>
            </a:r>
          </a:p>
          <a:p>
            <a:pPr marL="0" indent="0" algn="just">
              <a:spcBef>
                <a:spcPts val="0"/>
              </a:spcBef>
              <a:buClr>
                <a:srgbClr val="FF0000"/>
              </a:buClr>
              <a:buSzPct val="100000"/>
              <a:buFont typeface="Wingdings" pitchFamily="2" charset="2"/>
              <a:buChar char="Ø"/>
            </a:pPr>
            <a:r>
              <a:rPr lang="ru-RU" sz="1800" dirty="0" smtClean="0">
                <a:latin typeface="Times New Roman" pitchFamily="18" charset="0"/>
                <a:cs typeface="Times New Roman" pitchFamily="18" charset="0"/>
              </a:rPr>
              <a:t> Не сопротивляйтесь. Это может повлечь еще большую жестокость.</a:t>
            </a:r>
          </a:p>
          <a:p>
            <a:pPr marL="0" indent="0" algn="just">
              <a:spcBef>
                <a:spcPts val="0"/>
              </a:spcBef>
              <a:buClr>
                <a:srgbClr val="FF0000"/>
              </a:buClr>
              <a:buSzPct val="100000"/>
              <a:buFont typeface="Wingdings" pitchFamily="2" charset="2"/>
              <a:buChar char="Ø"/>
            </a:pPr>
            <a:r>
              <a:rPr lang="ru-RU" sz="1800" dirty="0" smtClean="0">
                <a:latin typeface="Times New Roman" pitchFamily="18" charset="0"/>
                <a:cs typeface="Times New Roman" pitchFamily="18" charset="0"/>
              </a:rPr>
              <a:t> Будьте настороже. Сосредоточьте Ваше внимание на звуках, движениях и т.п.</a:t>
            </a:r>
          </a:p>
          <a:p>
            <a:pPr marL="0" indent="0" algn="just">
              <a:spcBef>
                <a:spcPts val="0"/>
              </a:spcBef>
              <a:buClr>
                <a:srgbClr val="FF0000"/>
              </a:buClr>
              <a:buSzPct val="100000"/>
              <a:buFont typeface="Wingdings" pitchFamily="2" charset="2"/>
              <a:buChar char="Ø"/>
            </a:pPr>
            <a:r>
              <a:rPr lang="ru-RU" sz="1800" dirty="0" smtClean="0">
                <a:latin typeface="Times New Roman" pitchFamily="18" charset="0"/>
                <a:cs typeface="Times New Roman" pitchFamily="18" charset="0"/>
              </a:rPr>
              <a:t> Займитесь умственными упражнениями.</a:t>
            </a:r>
          </a:p>
          <a:p>
            <a:pPr marL="0" indent="0" algn="just">
              <a:spcBef>
                <a:spcPts val="0"/>
              </a:spcBef>
              <a:buClr>
                <a:srgbClr val="FF0000"/>
              </a:buClr>
              <a:buSzPct val="100000"/>
              <a:buFont typeface="Wingdings" pitchFamily="2" charset="2"/>
              <a:buChar char="Ø"/>
            </a:pPr>
            <a:r>
              <a:rPr lang="ru-RU" sz="1800" dirty="0" smtClean="0">
                <a:latin typeface="Times New Roman" pitchFamily="18" charset="0"/>
                <a:cs typeface="Times New Roman" pitchFamily="18" charset="0"/>
              </a:rPr>
              <a:t> Будьте готовы к "спартанским" условиям жизни:</a:t>
            </a:r>
          </a:p>
          <a:p>
            <a:pPr marL="432000" indent="0" algn="just">
              <a:spcBef>
                <a:spcPts val="0"/>
              </a:spcBef>
              <a:buClr>
                <a:srgbClr val="FF0000"/>
              </a:buClr>
              <a:buSzPct val="100000"/>
              <a:buFont typeface="Wingdings" pitchFamily="2" charset="2"/>
              <a:buChar char="ü"/>
            </a:pPr>
            <a:r>
              <a:rPr lang="ru-RU" sz="1800" dirty="0" smtClean="0">
                <a:latin typeface="Times New Roman" pitchFamily="18" charset="0"/>
                <a:cs typeface="Times New Roman" pitchFamily="18" charset="0"/>
              </a:rPr>
              <a:t> неадекватной пище и условиям проживания;</a:t>
            </a:r>
          </a:p>
          <a:p>
            <a:pPr marL="432000" indent="0" algn="just">
              <a:spcBef>
                <a:spcPts val="0"/>
              </a:spcBef>
              <a:buClr>
                <a:srgbClr val="FF0000"/>
              </a:buClr>
              <a:buSzPct val="100000"/>
              <a:buFont typeface="Wingdings" pitchFamily="2" charset="2"/>
              <a:buChar char="ü"/>
            </a:pPr>
            <a:r>
              <a:rPr lang="ru-RU" sz="1800" dirty="0" smtClean="0">
                <a:latin typeface="Times New Roman" pitchFamily="18" charset="0"/>
                <a:cs typeface="Times New Roman" pitchFamily="18" charset="0"/>
              </a:rPr>
              <a:t> неадекватным туалетным удобствам.</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25C68B6-61C2-468F-89AB-4B9F7531AA68}" type="slidenum">
              <a:rPr lang="ru-RU" smtClean="0"/>
              <a:pPr/>
              <a:t>11</a:t>
            </a:fld>
            <a:endParaRPr lang="ru-RU"/>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8" name="Содержимое 7"/>
          <p:cNvSpPr>
            <a:spLocks noGrp="1"/>
          </p:cNvSpPr>
          <p:nvPr>
            <p:ph idx="1"/>
          </p:nvPr>
        </p:nvSpPr>
        <p:spPr>
          <a:xfrm>
            <a:off x="457200" y="928670"/>
            <a:ext cx="8229600" cy="5078621"/>
          </a:xfrm>
        </p:spPr>
        <p:txBody>
          <a:bodyPr>
            <a:noAutofit/>
          </a:bodyPr>
          <a:lstStyle/>
          <a:p>
            <a:pPr marL="0" indent="0" algn="just">
              <a:spcBef>
                <a:spcPts val="0"/>
              </a:spcBef>
              <a:buClr>
                <a:srgbClr val="FF0000"/>
              </a:buClr>
              <a:buSzPct val="100000"/>
              <a:buFont typeface="Wingdings" pitchFamily="2" charset="2"/>
              <a:buChar char="Ø"/>
            </a:pPr>
            <a:r>
              <a:rPr lang="ru-RU" sz="1800" dirty="0" smtClean="0">
                <a:latin typeface="Times New Roman" pitchFamily="18" charset="0"/>
                <a:cs typeface="Times New Roman" pitchFamily="18" charset="0"/>
              </a:rPr>
              <a:t> Если есть возможность, обязательно соблюдайте правила личной гигиены.</a:t>
            </a:r>
          </a:p>
          <a:p>
            <a:pPr marL="0" indent="0" algn="just">
              <a:spcBef>
                <a:spcPts val="0"/>
              </a:spcBef>
              <a:buClr>
                <a:srgbClr val="FF0000"/>
              </a:buClr>
              <a:buSzPct val="100000"/>
              <a:buFont typeface="Wingdings" pitchFamily="2" charset="2"/>
              <a:buChar char="Ø"/>
            </a:pPr>
            <a:r>
              <a:rPr lang="ru-RU" sz="1800" dirty="0" smtClean="0">
                <a:latin typeface="Times New Roman" pitchFamily="18" charset="0"/>
                <a:cs typeface="Times New Roman" pitchFamily="18" charset="0"/>
              </a:rPr>
              <a:t> При наличии проблем со здоровьем, убедитесь, что Вы взяли с собой необходимые лекарства, сообщите охранникам о проблемах со здоровьем, при необходимости просите об оказании медицинской помощи или предоставлении лекарств.</a:t>
            </a:r>
          </a:p>
          <a:p>
            <a:pPr marL="0" indent="0" algn="just">
              <a:spcBef>
                <a:spcPts val="0"/>
              </a:spcBef>
              <a:buClr>
                <a:srgbClr val="FF0000"/>
              </a:buClr>
              <a:buSzPct val="100000"/>
              <a:buFont typeface="Wingdings" pitchFamily="2" charset="2"/>
              <a:buChar char="Ø"/>
            </a:pPr>
            <a:r>
              <a:rPr lang="ru-RU" sz="1800" dirty="0" smtClean="0">
                <a:latin typeface="Times New Roman" pitchFamily="18" charset="0"/>
                <a:cs typeface="Times New Roman" pitchFamily="18" charset="0"/>
              </a:rPr>
              <a:t> Будьте готовы объяснить наличие у Вас каких-либо документов, номеров телефонов и т.п.</a:t>
            </a:r>
          </a:p>
          <a:p>
            <a:pPr marL="0" indent="0" algn="just">
              <a:spcBef>
                <a:spcPts val="0"/>
              </a:spcBef>
              <a:buClr>
                <a:srgbClr val="FF0000"/>
              </a:buClr>
              <a:buSzPct val="100000"/>
              <a:buFont typeface="Wingdings" pitchFamily="2" charset="2"/>
              <a:buChar char="Ø"/>
            </a:pPr>
            <a:r>
              <a:rPr lang="ru-RU" sz="1800" dirty="0" smtClean="0">
                <a:latin typeface="Times New Roman" pitchFamily="18" charset="0"/>
                <a:cs typeface="Times New Roman" pitchFamily="18" charset="0"/>
              </a:rPr>
              <a:t> Не давайте ослабнуть своему сознанию. Разработайте программу возможных упражнений (как умственных, так и физических). Постоянно тренируйте память: вспоминайте исторические даты, фамилии знакомых людей, номера телефонов и т.п. Насколько позволяют силы и пространство помещения занимайтесь физическими упражнениями.</a:t>
            </a:r>
          </a:p>
          <a:p>
            <a:pPr marL="0" indent="0" algn="just">
              <a:spcBef>
                <a:spcPts val="0"/>
              </a:spcBef>
              <a:buNone/>
            </a:pPr>
            <a:endParaRPr lang="ru-RU" sz="1800" dirty="0" smtClean="0">
              <a:latin typeface="Times New Roman" pitchFamily="18" charset="0"/>
              <a:cs typeface="Times New Roman" pitchFamily="18" charset="0"/>
            </a:endParaRPr>
          </a:p>
          <a:p>
            <a:pPr marL="0" indent="0" algn="just">
              <a:spcBef>
                <a:spcPts val="0"/>
              </a:spcBef>
              <a:buNone/>
            </a:pPr>
            <a:r>
              <a:rPr lang="ru-RU" sz="1800" dirty="0" smtClean="0">
                <a:latin typeface="Times New Roman" pitchFamily="18" charset="0"/>
                <a:cs typeface="Times New Roman" pitchFamily="18" charset="0"/>
              </a:rPr>
              <a:t>Спросите у охранников, можно ли читать, писать, пользоваться средствами личной гигиены и т.п.</a:t>
            </a:r>
          </a:p>
          <a:p>
            <a:pPr marL="0" indent="0" algn="just">
              <a:spcBef>
                <a:spcPts val="0"/>
              </a:spcBef>
              <a:buNone/>
            </a:pPr>
            <a:r>
              <a:rPr lang="ru-RU" sz="1800" dirty="0" smtClean="0">
                <a:latin typeface="Times New Roman" pitchFamily="18" charset="0"/>
                <a:cs typeface="Times New Roman" pitchFamily="18" charset="0"/>
              </a:rPr>
              <a:t>Если Вам дали возможность поговорить с родственниками по телефону, держите себя в руках, не плачьте, не кричите, говорите коротко и по существу. Попробуйте установить контакт с охранниками. Объясните им, что Вы тоже человек.</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25C68B6-61C2-468F-89AB-4B9F7531AA68}" type="slidenum">
              <a:rPr lang="ru-RU" smtClean="0"/>
              <a:pPr/>
              <a:t>12</a:t>
            </a:fld>
            <a:endParaRPr lang="ru-RU"/>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8" name="Содержимое 7"/>
          <p:cNvSpPr>
            <a:spLocks noGrp="1"/>
          </p:cNvSpPr>
          <p:nvPr>
            <p:ph idx="1"/>
          </p:nvPr>
        </p:nvSpPr>
        <p:spPr>
          <a:xfrm>
            <a:off x="457200" y="928670"/>
            <a:ext cx="8229600" cy="5078621"/>
          </a:xfrm>
        </p:spPr>
        <p:txBody>
          <a:bodyPr>
            <a:noAutofit/>
          </a:bodyPr>
          <a:lstStyle/>
          <a:p>
            <a:pPr marL="0" indent="0" algn="just">
              <a:spcBef>
                <a:spcPts val="0"/>
              </a:spcBef>
              <a:buClr>
                <a:srgbClr val="FF0000"/>
              </a:buClr>
              <a:buSzPct val="100000"/>
              <a:buNone/>
            </a:pPr>
            <a:r>
              <a:rPr lang="ru-RU" sz="1800" dirty="0" smtClean="0">
                <a:latin typeface="Times New Roman" pitchFamily="18" charset="0"/>
                <a:cs typeface="Times New Roman" pitchFamily="18" charset="0"/>
              </a:rPr>
              <a:t>Покажите им фотографии членов Вашей семьи. Не старайтесь обмануть их.</a:t>
            </a:r>
          </a:p>
          <a:p>
            <a:pPr marL="0" indent="0" algn="just">
              <a:spcBef>
                <a:spcPts val="0"/>
              </a:spcBef>
              <a:buNone/>
            </a:pPr>
            <a:r>
              <a:rPr lang="ru-RU" sz="1800" dirty="0" smtClean="0">
                <a:latin typeface="Times New Roman" pitchFamily="18" charset="0"/>
                <a:cs typeface="Times New Roman" pitchFamily="18" charset="0"/>
              </a:rPr>
              <a:t>Если охранники на контакт не идут, разговаривайте как бы сами с собой, читайте вполголоса стихи или пойте.</a:t>
            </a:r>
          </a:p>
          <a:p>
            <a:pPr marL="0" indent="0" algn="just">
              <a:spcBef>
                <a:spcPts val="0"/>
              </a:spcBef>
              <a:buNone/>
            </a:pPr>
            <a:r>
              <a:rPr lang="ru-RU" sz="1800" dirty="0" smtClean="0">
                <a:latin typeface="Times New Roman" pitchFamily="18" charset="0"/>
                <a:cs typeface="Times New Roman" pitchFamily="18" charset="0"/>
              </a:rPr>
              <a:t>Обязательно ведите счет времени, отмечая с помощью спичек, камешков или черточек на стене прошедшие дни.</a:t>
            </a:r>
          </a:p>
          <a:p>
            <a:pPr marL="0" indent="0" algn="just">
              <a:spcBef>
                <a:spcPts val="0"/>
              </a:spcBef>
              <a:buNone/>
            </a:pPr>
            <a:r>
              <a:rPr lang="ru-RU" sz="1800" dirty="0" smtClean="0">
                <a:latin typeface="Times New Roman" pitchFamily="18" charset="0"/>
                <a:cs typeface="Times New Roman" pitchFamily="18" charset="0"/>
              </a:rPr>
              <a:t>Если вы оказались запертыми в каком-либо помещении, то постарайтесь привлечь чье-либо внимание. Для этого разбейте оконное стекло и позовите на помощь, при наличии спичек подожгите бумагу и поднесите ближе к пожарному датчику и т.п.</a:t>
            </a:r>
          </a:p>
          <a:p>
            <a:pPr marL="0" indent="0" algn="just">
              <a:spcBef>
                <a:spcPts val="0"/>
              </a:spcBef>
              <a:buNone/>
            </a:pPr>
            <a:r>
              <a:rPr lang="ru-RU" sz="1800" dirty="0" smtClean="0">
                <a:latin typeface="Times New Roman" pitchFamily="18" charset="0"/>
                <a:cs typeface="Times New Roman" pitchFamily="18" charset="0"/>
              </a:rPr>
              <a:t>Никогда не теряйте надежду на благополучный исход. Помните, чем больше времени пройдет, тем больше у Вас шансов на спасение.</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25C68B6-61C2-468F-89AB-4B9F7531AA68}" type="slidenum">
              <a:rPr lang="ru-RU" smtClean="0"/>
              <a:pPr/>
              <a:t>13</a:t>
            </a:fld>
            <a:endParaRPr lang="ru-RU"/>
          </a:p>
        </p:txBody>
      </p:sp>
      <p:sp>
        <p:nvSpPr>
          <p:cNvPr id="2" name="Заголовок 1"/>
          <p:cNvSpPr>
            <a:spLocks noGrp="1"/>
          </p:cNvSpPr>
          <p:nvPr>
            <p:ph type="title"/>
          </p:nvPr>
        </p:nvSpPr>
        <p:spPr>
          <a:xfrm>
            <a:off x="1357290" y="642918"/>
            <a:ext cx="6643734" cy="374346"/>
          </a:xfrm>
        </p:spPr>
        <p:txBody>
          <a:bodyPr>
            <a:noAutofit/>
          </a:bodyPr>
          <a:lstStyle/>
          <a:p>
            <a:pPr algn="ctr"/>
            <a:r>
              <a:rPr lang="ru-RU" sz="2400" dirty="0" smtClean="0">
                <a:solidFill>
                  <a:srgbClr val="FF0000"/>
                </a:solidFill>
                <a:latin typeface="Times New Roman" pitchFamily="18" charset="0"/>
                <a:cs typeface="Times New Roman" pitchFamily="18" charset="0"/>
              </a:rPr>
              <a:t>Использование авиатранспорта</a:t>
            </a:r>
            <a:endParaRPr lang="ru-RU" sz="2400" dirty="0">
              <a:solidFill>
                <a:srgbClr val="FF0000"/>
              </a:solidFill>
              <a:latin typeface="Times New Roman" pitchFamily="18" charset="0"/>
              <a:cs typeface="Times New Roman" pitchFamily="18" charset="0"/>
            </a:endParaRPr>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8" name="Содержимое 7"/>
          <p:cNvSpPr>
            <a:spLocks noGrp="1"/>
          </p:cNvSpPr>
          <p:nvPr>
            <p:ph idx="1"/>
          </p:nvPr>
        </p:nvSpPr>
        <p:spPr>
          <a:xfrm>
            <a:off x="457200" y="1214422"/>
            <a:ext cx="8229600" cy="4792869"/>
          </a:xfrm>
        </p:spPr>
        <p:txBody>
          <a:bodyPr>
            <a:noAutofit/>
          </a:bodyPr>
          <a:lstStyle/>
          <a:p>
            <a:pPr marL="0" indent="0" algn="just">
              <a:spcBef>
                <a:spcPts val="0"/>
              </a:spcBef>
              <a:buNone/>
            </a:pPr>
            <a:r>
              <a:rPr lang="ru-RU" sz="1800" dirty="0" smtClean="0">
                <a:latin typeface="Times New Roman" pitchFamily="18" charset="0"/>
                <a:cs typeface="Times New Roman" pitchFamily="18" charset="0"/>
              </a:rPr>
              <a:t>По возможности старайтесь занять места у окна в хвосте самолета.</a:t>
            </a:r>
          </a:p>
          <a:p>
            <a:pPr marL="0" indent="0" algn="just">
              <a:spcBef>
                <a:spcPts val="0"/>
              </a:spcBef>
              <a:buNone/>
            </a:pPr>
            <a:r>
              <a:rPr lang="ru-RU" sz="1800" dirty="0" smtClean="0">
                <a:latin typeface="Times New Roman" pitchFamily="18" charset="0"/>
                <a:cs typeface="Times New Roman" pitchFamily="18" charset="0"/>
              </a:rPr>
              <a:t>Сократите до минимума время прохождения регистрации.</a:t>
            </a:r>
          </a:p>
          <a:p>
            <a:pPr marL="0" indent="0" algn="just">
              <a:spcBef>
                <a:spcPts val="0"/>
              </a:spcBef>
              <a:buNone/>
            </a:pPr>
            <a:r>
              <a:rPr lang="ru-RU" sz="1800" dirty="0" smtClean="0">
                <a:latin typeface="Times New Roman" pitchFamily="18" charset="0"/>
                <a:cs typeface="Times New Roman" pitchFamily="18" charset="0"/>
              </a:rPr>
              <a:t>Размещайтесь ближе к каким-либо укрытиям и выходу.</a:t>
            </a:r>
          </a:p>
          <a:p>
            <a:pPr marL="0" indent="0" algn="just">
              <a:spcBef>
                <a:spcPts val="0"/>
              </a:spcBef>
              <a:buNone/>
            </a:pPr>
            <a:r>
              <a:rPr lang="ru-RU" sz="1800" dirty="0" smtClean="0">
                <a:latin typeface="Times New Roman" pitchFamily="18" charset="0"/>
                <a:cs typeface="Times New Roman" pitchFamily="18" charset="0"/>
              </a:rPr>
              <a:t>Изучите соседних пассажиров, обратите внимание на их поведение.</a:t>
            </a:r>
          </a:p>
          <a:p>
            <a:pPr marL="0" indent="0" algn="just">
              <a:spcBef>
                <a:spcPts val="0"/>
              </a:spcBef>
              <a:buNone/>
            </a:pPr>
            <a:r>
              <a:rPr lang="ru-RU" sz="1800" dirty="0" smtClean="0">
                <a:latin typeface="Times New Roman" pitchFamily="18" charset="0"/>
                <a:cs typeface="Times New Roman" pitchFamily="18" charset="0"/>
              </a:rPr>
              <a:t>Обсудите с членами семьи действия в стандартной ситуации по захвату самолета.</a:t>
            </a:r>
          </a:p>
          <a:p>
            <a:pPr marL="0" indent="0" algn="just">
              <a:spcBef>
                <a:spcPts val="0"/>
              </a:spcBef>
              <a:buNone/>
            </a:pPr>
            <a:r>
              <a:rPr lang="ru-RU" sz="1800" dirty="0" smtClean="0">
                <a:latin typeface="Times New Roman" pitchFamily="18" charset="0"/>
                <a:cs typeface="Times New Roman" pitchFamily="18" charset="0"/>
              </a:rPr>
              <a:t>Старайтесь не посещать торговые точки и пункты питания, находящиеся вне зоны безопасности аэропорта.</a:t>
            </a:r>
          </a:p>
          <a:p>
            <a:pPr marL="0" indent="0" algn="just">
              <a:spcBef>
                <a:spcPts val="0"/>
              </a:spcBef>
              <a:buNone/>
            </a:pPr>
            <a:r>
              <a:rPr lang="ru-RU" sz="1800" dirty="0" smtClean="0">
                <a:latin typeface="Times New Roman" pitchFamily="18" charset="0"/>
                <a:cs typeface="Times New Roman" pitchFamily="18" charset="0"/>
              </a:rPr>
              <a:t>Немедленно сообщайте экипажу самолета или персоналу зоны безопасности о невостребованном багаже или подозрительных действиях.</a:t>
            </a:r>
          </a:p>
          <a:p>
            <a:pPr marL="0" indent="0" algn="just">
              <a:spcBef>
                <a:spcPts val="0"/>
              </a:spcBef>
              <a:buNone/>
            </a:pPr>
            <a:endParaRPr lang="ru-RU" sz="1800" dirty="0" smtClean="0">
              <a:latin typeface="Times New Roman" pitchFamily="18" charset="0"/>
              <a:cs typeface="Times New Roman" pitchFamily="18" charset="0"/>
            </a:endParaRPr>
          </a:p>
          <a:p>
            <a:pPr marL="0" indent="0" algn="just">
              <a:spcBef>
                <a:spcPts val="0"/>
              </a:spcBef>
              <a:buNone/>
            </a:pPr>
            <a:r>
              <a:rPr lang="ru-RU" sz="1800" dirty="0" smtClean="0">
                <a:latin typeface="Times New Roman" pitchFamily="18" charset="0"/>
                <a:cs typeface="Times New Roman" pitchFamily="18" charset="0"/>
              </a:rPr>
              <a:t>В случае нападения на аэропорт:</a:t>
            </a:r>
          </a:p>
          <a:p>
            <a:pPr marL="0" indent="0" algn="just">
              <a:spcBef>
                <a:spcPts val="0"/>
              </a:spcBef>
              <a:buClr>
                <a:srgbClr val="FF0000"/>
              </a:buClr>
              <a:buSzPct val="100000"/>
              <a:buFont typeface="Wingdings" pitchFamily="2" charset="2"/>
              <a:buChar char="v"/>
            </a:pPr>
            <a:r>
              <a:rPr lang="ru-RU" sz="1800" dirty="0" smtClean="0">
                <a:latin typeface="Times New Roman" pitchFamily="18" charset="0"/>
                <a:cs typeface="Times New Roman" pitchFamily="18" charset="0"/>
              </a:rPr>
              <a:t> Используйте любое доступное укрытие.</a:t>
            </a:r>
          </a:p>
          <a:p>
            <a:pPr marL="0" indent="0" algn="just">
              <a:spcBef>
                <a:spcPts val="0"/>
              </a:spcBef>
              <a:buClr>
                <a:srgbClr val="FF0000"/>
              </a:buClr>
              <a:buSzPct val="100000"/>
              <a:buFont typeface="Wingdings" pitchFamily="2" charset="2"/>
              <a:buChar char="v"/>
            </a:pPr>
            <a:r>
              <a:rPr lang="ru-RU" sz="1800" dirty="0" smtClean="0">
                <a:latin typeface="Times New Roman" pitchFamily="18" charset="0"/>
                <a:cs typeface="Times New Roman" pitchFamily="18" charset="0"/>
              </a:rPr>
              <a:t> Падайте даже в грязь, не бегите.</a:t>
            </a:r>
          </a:p>
          <a:p>
            <a:pPr marL="0" indent="0" algn="just">
              <a:spcBef>
                <a:spcPts val="0"/>
              </a:spcBef>
              <a:buClr>
                <a:srgbClr val="FF0000"/>
              </a:buClr>
              <a:buSzPct val="100000"/>
              <a:buFont typeface="Wingdings" pitchFamily="2" charset="2"/>
              <a:buChar char="v"/>
            </a:pPr>
            <a:r>
              <a:rPr lang="ru-RU" sz="1800" dirty="0" smtClean="0">
                <a:latin typeface="Times New Roman" pitchFamily="18" charset="0"/>
                <a:cs typeface="Times New Roman" pitchFamily="18" charset="0"/>
              </a:rPr>
              <a:t> Закройте голову и отвернитесь от стороны атаки.</a:t>
            </a:r>
          </a:p>
          <a:p>
            <a:pPr marL="0" indent="0" algn="just">
              <a:spcBef>
                <a:spcPts val="0"/>
              </a:spcBef>
              <a:buClr>
                <a:srgbClr val="FF0000"/>
              </a:buClr>
              <a:buSzPct val="100000"/>
              <a:buFont typeface="Wingdings" pitchFamily="2" charset="2"/>
              <a:buChar char="v"/>
            </a:pPr>
            <a:r>
              <a:rPr lang="ru-RU" sz="1800" dirty="0" smtClean="0">
                <a:latin typeface="Times New Roman" pitchFamily="18" charset="0"/>
                <a:cs typeface="Times New Roman" pitchFamily="18" charset="0"/>
              </a:rPr>
              <a:t> Не помогайте силам безопасности, если полностью не уверены в эффективности подобных действий.</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25C68B6-61C2-468F-89AB-4B9F7531AA68}" type="slidenum">
              <a:rPr lang="ru-RU" smtClean="0"/>
              <a:pPr/>
              <a:t>14</a:t>
            </a:fld>
            <a:endParaRPr lang="ru-RU"/>
          </a:p>
        </p:txBody>
      </p:sp>
      <p:sp>
        <p:nvSpPr>
          <p:cNvPr id="2" name="Заголовок 1"/>
          <p:cNvSpPr>
            <a:spLocks noGrp="1"/>
          </p:cNvSpPr>
          <p:nvPr>
            <p:ph type="title"/>
          </p:nvPr>
        </p:nvSpPr>
        <p:spPr>
          <a:xfrm>
            <a:off x="1357290" y="642918"/>
            <a:ext cx="6643734" cy="374346"/>
          </a:xfrm>
        </p:spPr>
        <p:txBody>
          <a:bodyPr>
            <a:noAutofit/>
          </a:bodyPr>
          <a:lstStyle/>
          <a:p>
            <a:pPr algn="ctr"/>
            <a:r>
              <a:rPr lang="ru-RU" sz="2400" dirty="0" smtClean="0">
                <a:solidFill>
                  <a:srgbClr val="FF0000"/>
                </a:solidFill>
                <a:latin typeface="Times New Roman" pitchFamily="18" charset="0"/>
                <a:cs typeface="Times New Roman" pitchFamily="18" charset="0"/>
              </a:rPr>
              <a:t>При захвате самолета террористами</a:t>
            </a:r>
            <a:endParaRPr lang="ru-RU" sz="2400" dirty="0">
              <a:solidFill>
                <a:srgbClr val="FF0000"/>
              </a:solidFill>
              <a:latin typeface="Times New Roman" pitchFamily="18" charset="0"/>
              <a:cs typeface="Times New Roman" pitchFamily="18" charset="0"/>
            </a:endParaRPr>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8" name="Содержимое 7"/>
          <p:cNvSpPr>
            <a:spLocks noGrp="1"/>
          </p:cNvSpPr>
          <p:nvPr>
            <p:ph idx="1"/>
          </p:nvPr>
        </p:nvSpPr>
        <p:spPr>
          <a:xfrm>
            <a:off x="457200" y="1071546"/>
            <a:ext cx="8229600" cy="4935745"/>
          </a:xfrm>
        </p:spPr>
        <p:txBody>
          <a:bodyPr>
            <a:noAutofit/>
          </a:bodyPr>
          <a:lstStyle/>
          <a:p>
            <a:pPr marL="0" indent="0">
              <a:spcBef>
                <a:spcPts val="0"/>
              </a:spcBef>
              <a:buNone/>
            </a:pPr>
            <a:r>
              <a:rPr lang="ru-RU" sz="1800" dirty="0" smtClean="0">
                <a:latin typeface="Times New Roman" pitchFamily="18" charset="0"/>
                <a:cs typeface="Times New Roman" pitchFamily="18" charset="0"/>
              </a:rPr>
              <a:t>Представьте возможные сценарии захвата и Ваше возможное поведение при этом. Ни при каких обстоятельствах не поддавайтесь панике, не вскакивайте, оставайтесь сидеть в кресле. Не вступайте в пререкания с террористами, не провоцируйте их на применение оружия, при отсутствии специальной подготовки не пытайтесь самостоятельно обезвредить террористов, удержите от этого Ваших соседей.</a:t>
            </a:r>
          </a:p>
          <a:p>
            <a:pPr marL="0" indent="0">
              <a:spcBef>
                <a:spcPts val="0"/>
              </a:spcBef>
              <a:buNone/>
            </a:pPr>
            <a:r>
              <a:rPr lang="ru-RU" sz="1800" dirty="0" smtClean="0">
                <a:latin typeface="Times New Roman" pitchFamily="18" charset="0"/>
                <a:cs typeface="Times New Roman" pitchFamily="18" charset="0"/>
              </a:rPr>
              <a:t>Смиритесь с унижениями и оскорблениями, которым Вас могут подвергнуть террористы.</a:t>
            </a:r>
          </a:p>
          <a:p>
            <a:pPr marL="0" indent="0">
              <a:spcBef>
                <a:spcPts val="0"/>
              </a:spcBef>
              <a:buNone/>
            </a:pPr>
            <a:r>
              <a:rPr lang="ru-RU" sz="1800" dirty="0" smtClean="0">
                <a:latin typeface="Times New Roman" pitchFamily="18" charset="0"/>
                <a:cs typeface="Times New Roman" pitchFamily="18" charset="0"/>
              </a:rPr>
              <a:t>Не обсуждайте с пассажирами принадлежность террористов.</a:t>
            </a:r>
          </a:p>
          <a:p>
            <a:pPr marL="0" indent="0">
              <a:spcBef>
                <a:spcPts val="0"/>
              </a:spcBef>
              <a:buNone/>
            </a:pPr>
            <a:r>
              <a:rPr lang="ru-RU" sz="1800" dirty="0" smtClean="0">
                <a:latin typeface="Times New Roman" pitchFamily="18" charset="0"/>
                <a:cs typeface="Times New Roman" pitchFamily="18" charset="0"/>
              </a:rPr>
              <a:t>Избегайте всего, что может привлечь к Вам внимание.</a:t>
            </a:r>
          </a:p>
          <a:p>
            <a:pPr marL="0" indent="0">
              <a:spcBef>
                <a:spcPts val="0"/>
              </a:spcBef>
              <a:buNone/>
            </a:pPr>
            <a:r>
              <a:rPr lang="ru-RU" sz="1800" dirty="0" smtClean="0">
                <a:latin typeface="Times New Roman" pitchFamily="18" charset="0"/>
                <a:cs typeface="Times New Roman" pitchFamily="18" charset="0"/>
              </a:rPr>
              <a:t>Если среди пассажиров имеются плачущие дети или больные стонущие люди, не выражайте своего недовольства, держите себя в руках. Любая вспышка негативных эмоций может взорвать и без того накалённую обстановку.</a:t>
            </a:r>
          </a:p>
          <a:p>
            <a:pPr marL="0" indent="0">
              <a:spcBef>
                <a:spcPts val="0"/>
              </a:spcBef>
              <a:buNone/>
            </a:pPr>
            <a:r>
              <a:rPr lang="ru-RU" sz="1800" dirty="0" smtClean="0">
                <a:latin typeface="Times New Roman" pitchFamily="18" charset="0"/>
                <a:cs typeface="Times New Roman" pitchFamily="18" charset="0"/>
              </a:rPr>
              <a:t>Не употребляйте спиртные напитки.</a:t>
            </a:r>
          </a:p>
          <a:p>
            <a:pPr marL="0" indent="0">
              <a:spcBef>
                <a:spcPts val="0"/>
              </a:spcBef>
              <a:buNone/>
            </a:pPr>
            <a:r>
              <a:rPr lang="ru-RU" sz="1800" dirty="0" smtClean="0">
                <a:latin typeface="Times New Roman" pitchFamily="18" charset="0"/>
                <a:cs typeface="Times New Roman" pitchFamily="18" charset="0"/>
              </a:rPr>
              <a:t>Чтобы ни случилось, не пытайтесь заступиться за членов экипажа. Ваше вмешательство может только осложнить ситуацию.</a:t>
            </a:r>
          </a:p>
          <a:p>
            <a:pPr marL="0" indent="0" algn="r">
              <a:spcBef>
                <a:spcPts val="0"/>
              </a:spcBef>
              <a:buNone/>
            </a:pPr>
            <a:r>
              <a:rPr lang="ru-RU" sz="1800" dirty="0" smtClean="0">
                <a:latin typeface="Times New Roman" pitchFamily="18" charset="0"/>
                <a:cs typeface="Times New Roman" pitchFamily="18" charset="0"/>
              </a:rPr>
              <a:t>Никогда не возмущайтесь действиями пилотов. Экипаж всегда прав. Приказ бортпроводника - закон для пассажира.</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25C68B6-61C2-468F-89AB-4B9F7531AA68}" type="slidenum">
              <a:rPr lang="ru-RU" smtClean="0"/>
              <a:pPr/>
              <a:t>15</a:t>
            </a:fld>
            <a:endParaRPr lang="ru-RU"/>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8" name="Содержимое 7"/>
          <p:cNvSpPr>
            <a:spLocks noGrp="1"/>
          </p:cNvSpPr>
          <p:nvPr>
            <p:ph idx="1"/>
          </p:nvPr>
        </p:nvSpPr>
        <p:spPr>
          <a:xfrm>
            <a:off x="457200" y="500042"/>
            <a:ext cx="8229600" cy="5507249"/>
          </a:xfrm>
        </p:spPr>
        <p:txBody>
          <a:bodyPr>
            <a:noAutofit/>
          </a:bodyPr>
          <a:lstStyle/>
          <a:p>
            <a:pPr marL="0" indent="0">
              <a:spcBef>
                <a:spcPts val="0"/>
              </a:spcBef>
              <a:buNone/>
            </a:pPr>
            <a:r>
              <a:rPr lang="ru-RU" sz="1800" dirty="0" smtClean="0">
                <a:latin typeface="Times New Roman" pitchFamily="18" charset="0"/>
                <a:cs typeface="Times New Roman" pitchFamily="18" charset="0"/>
              </a:rPr>
              <a:t>Не верьте террористам. Они могут говорить всё, что угодно, но преследуют только свои интересы.</a:t>
            </a:r>
          </a:p>
          <a:p>
            <a:pPr marL="0" indent="0">
              <a:spcBef>
                <a:spcPts val="0"/>
              </a:spcBef>
              <a:buNone/>
            </a:pPr>
            <a:r>
              <a:rPr lang="ru-RU" sz="1800" dirty="0" smtClean="0">
                <a:latin typeface="Times New Roman" pitchFamily="18" charset="0"/>
                <a:cs typeface="Times New Roman" pitchFamily="18" charset="0"/>
              </a:rPr>
              <a:t>Ведите себя достойно. Думайте не только о себе, но и о других пассажирах. </a:t>
            </a:r>
          </a:p>
          <a:p>
            <a:pPr marL="0" indent="0">
              <a:spcBef>
                <a:spcPts val="0"/>
              </a:spcBef>
              <a:buNone/>
            </a:pPr>
            <a:r>
              <a:rPr lang="ru-RU" sz="1800" dirty="0" smtClean="0">
                <a:latin typeface="Times New Roman" pitchFamily="18" charset="0"/>
                <a:cs typeface="Times New Roman" pitchFamily="18" charset="0"/>
              </a:rPr>
              <a:t>Если Вы увидели, что кто-то из членов экипажа покинул самолет, ни в коем случае не привлекайте к этому факту внимание других пассажиров. Действия экипажа могут заметить террористы.</a:t>
            </a:r>
          </a:p>
          <a:p>
            <a:pPr marL="0" indent="0">
              <a:spcBef>
                <a:spcPts val="0"/>
              </a:spcBef>
              <a:buNone/>
            </a:pPr>
            <a:r>
              <a:rPr lang="ru-RU" sz="1800" dirty="0" smtClean="0">
                <a:latin typeface="Times New Roman" pitchFamily="18" charset="0"/>
                <a:cs typeface="Times New Roman" pitchFamily="18" charset="0"/>
              </a:rPr>
              <a:t>По возможности будьте готовы к моменту начала спецоперации по освобождению самолета, если по косвенным признакам почувствовали, что переговоры с ними не дали результата.</a:t>
            </a:r>
          </a:p>
          <a:p>
            <a:pPr marL="0" indent="0">
              <a:spcBef>
                <a:spcPts val="0"/>
              </a:spcBef>
              <a:buNone/>
            </a:pPr>
            <a:r>
              <a:rPr lang="ru-RU" sz="1800" dirty="0" smtClean="0">
                <a:latin typeface="Times New Roman" pitchFamily="18" charset="0"/>
                <a:cs typeface="Times New Roman" pitchFamily="18" charset="0"/>
              </a:rPr>
              <a:t>Если будет предпринята спасательная операция, постарайтесь принять такое положение, чтобы террористы не смогли Вас схватить и использовать в качестве живого щита: падайте вниз, либо спрячьтесь за спинкой кресла, обхватив голову руками и оставайтесь там, пока Вам не разрешат подняться.</a:t>
            </a:r>
          </a:p>
          <a:p>
            <a:pPr marL="0" indent="0">
              <a:spcBef>
                <a:spcPts val="0"/>
              </a:spcBef>
              <a:buNone/>
            </a:pPr>
            <a:r>
              <a:rPr lang="ru-RU" sz="1800" b="1" i="1" u="sng" dirty="0" smtClean="0">
                <a:solidFill>
                  <a:srgbClr val="FF0000"/>
                </a:solidFill>
                <a:latin typeface="Times New Roman" pitchFamily="18" charset="0"/>
                <a:cs typeface="Times New Roman" pitchFamily="18" charset="0"/>
              </a:rPr>
              <a:t>Замечание: </a:t>
            </a:r>
            <a:r>
              <a:rPr lang="ru-RU" sz="1800" b="1" i="1" dirty="0" smtClean="0">
                <a:solidFill>
                  <a:srgbClr val="FF0000"/>
                </a:solidFill>
                <a:latin typeface="Times New Roman" pitchFamily="18" charset="0"/>
                <a:cs typeface="Times New Roman" pitchFamily="18" charset="0"/>
              </a:rPr>
              <a:t>Силы безопасности могут принять за террориста любого, кто движется.</a:t>
            </a:r>
          </a:p>
          <a:p>
            <a:pPr marL="0" indent="0">
              <a:spcBef>
                <a:spcPts val="0"/>
              </a:spcBef>
              <a:buNone/>
            </a:pPr>
            <a:r>
              <a:rPr lang="ru-RU" sz="1800" dirty="0" smtClean="0">
                <a:latin typeface="Times New Roman" pitchFamily="18" charset="0"/>
                <a:cs typeface="Times New Roman" pitchFamily="18" charset="0"/>
              </a:rPr>
              <a:t>Покидайте самолет как можно быстрее. Не останавливайтесь, чтобы отыскать личные вещи.</a:t>
            </a:r>
          </a:p>
          <a:p>
            <a:pPr marL="0" indent="0">
              <a:spcBef>
                <a:spcPts val="0"/>
              </a:spcBef>
              <a:buNone/>
            </a:pPr>
            <a:r>
              <a:rPr lang="ru-RU" sz="1800" dirty="0" smtClean="0">
                <a:latin typeface="Times New Roman" pitchFamily="18" charset="0"/>
                <a:cs typeface="Times New Roman" pitchFamily="18" charset="0"/>
              </a:rPr>
              <a:t>Будьте готовы к тому, что Вам предстоит отвечать на вопросы следователей, и заранее припомните детали произошедшего. Это поможет следствию и сэкономит Ваше собственное время.</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25C68B6-61C2-468F-89AB-4B9F7531AA68}" type="slidenum">
              <a:rPr lang="ru-RU" smtClean="0"/>
              <a:pPr/>
              <a:t>16</a:t>
            </a:fld>
            <a:endParaRPr lang="ru-RU"/>
          </a:p>
        </p:txBody>
      </p:sp>
      <p:sp>
        <p:nvSpPr>
          <p:cNvPr id="2" name="Заголовок 1"/>
          <p:cNvSpPr>
            <a:spLocks noGrp="1"/>
          </p:cNvSpPr>
          <p:nvPr>
            <p:ph type="title"/>
          </p:nvPr>
        </p:nvSpPr>
        <p:spPr>
          <a:xfrm>
            <a:off x="500034" y="571480"/>
            <a:ext cx="8215370" cy="571504"/>
          </a:xfrm>
        </p:spPr>
        <p:txBody>
          <a:bodyPr>
            <a:noAutofit/>
          </a:bodyPr>
          <a:lstStyle/>
          <a:p>
            <a:pPr algn="ctr"/>
            <a:r>
              <a:rPr lang="ru-RU" sz="2400" dirty="0" smtClean="0">
                <a:solidFill>
                  <a:srgbClr val="FF0000"/>
                </a:solidFill>
                <a:latin typeface="Times New Roman" pitchFamily="18" charset="0"/>
                <a:cs typeface="Times New Roman" pitchFamily="18" charset="0"/>
              </a:rPr>
              <a:t>Действия при угрозе совершения террористического акта</a:t>
            </a:r>
            <a:endParaRPr lang="ru-RU" sz="2400" dirty="0">
              <a:solidFill>
                <a:srgbClr val="FF0000"/>
              </a:solidFill>
              <a:latin typeface="Times New Roman" pitchFamily="18" charset="0"/>
              <a:cs typeface="Times New Roman" pitchFamily="18" charset="0"/>
            </a:endParaRPr>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8" name="Содержимое 7"/>
          <p:cNvSpPr>
            <a:spLocks noGrp="1"/>
          </p:cNvSpPr>
          <p:nvPr>
            <p:ph idx="1"/>
          </p:nvPr>
        </p:nvSpPr>
        <p:spPr>
          <a:xfrm>
            <a:off x="457200" y="1071546"/>
            <a:ext cx="8229600" cy="4935745"/>
          </a:xfrm>
        </p:spPr>
        <p:txBody>
          <a:bodyPr>
            <a:noAutofit/>
          </a:bodyPr>
          <a:lstStyle/>
          <a:p>
            <a:pPr marL="0" indent="0" algn="just">
              <a:spcBef>
                <a:spcPts val="0"/>
              </a:spcBef>
              <a:buNone/>
            </a:pPr>
            <a:r>
              <a:rPr lang="ru-RU" sz="1770" dirty="0" smtClean="0">
                <a:latin typeface="Times New Roman" pitchFamily="18" charset="0"/>
                <a:cs typeface="Times New Roman" pitchFamily="18" charset="0"/>
              </a:rPr>
              <a:t>Всегда контролируйте ситуацию вокруг себя, особенно когда находитесь на объектах транспорта, культурно-развлекательных, спортивных и торговых центрах. </a:t>
            </a:r>
          </a:p>
          <a:p>
            <a:pPr marL="0" indent="0" algn="just">
              <a:spcBef>
                <a:spcPts val="0"/>
              </a:spcBef>
              <a:buNone/>
            </a:pPr>
            <a:r>
              <a:rPr lang="ru-RU" sz="1770" dirty="0" smtClean="0">
                <a:latin typeface="Times New Roman" pitchFamily="18" charset="0"/>
                <a:cs typeface="Times New Roman" pitchFamily="18" charset="0"/>
              </a:rPr>
              <a:t>При обнаружении забытых вещей, не трогая их, сообщите об этом водителю, сотрудникам объекта, службы безопасности, органов милиции. Не пытайтесь заглянуть внутрь подозрительного пакета, коробки, иного предмета.</a:t>
            </a:r>
          </a:p>
          <a:p>
            <a:pPr marL="0" indent="0" algn="just">
              <a:spcBef>
                <a:spcPts val="0"/>
              </a:spcBef>
              <a:buNone/>
            </a:pPr>
            <a:r>
              <a:rPr lang="ru-RU" sz="1770" dirty="0" smtClean="0">
                <a:latin typeface="Times New Roman" pitchFamily="18" charset="0"/>
                <a:cs typeface="Times New Roman" pitchFamily="18" charset="0"/>
              </a:rPr>
              <a:t>Не подбирайте бесхозных вещей, как бы привлекательно они не выглядели.</a:t>
            </a:r>
          </a:p>
          <a:p>
            <a:pPr marL="0" indent="0" algn="just">
              <a:spcBef>
                <a:spcPts val="0"/>
              </a:spcBef>
              <a:buNone/>
            </a:pPr>
            <a:r>
              <a:rPr lang="ru-RU" sz="1770" dirty="0" smtClean="0">
                <a:latin typeface="Times New Roman" pitchFamily="18" charset="0"/>
                <a:cs typeface="Times New Roman" pitchFamily="18" charset="0"/>
              </a:rPr>
              <a:t>В них могут быть закамуфлированы взрывные устройства (в банках из-под пива, сотовых телефонах и т.п.). Не пинайте на улице предметы, лежащие на земле.</a:t>
            </a:r>
          </a:p>
          <a:p>
            <a:pPr marL="0" indent="0" algn="just">
              <a:spcBef>
                <a:spcPts val="0"/>
              </a:spcBef>
              <a:buNone/>
            </a:pPr>
            <a:r>
              <a:rPr lang="ru-RU" sz="1770" dirty="0" smtClean="0">
                <a:latin typeface="Times New Roman" pitchFamily="18" charset="0"/>
                <a:cs typeface="Times New Roman" pitchFamily="18" charset="0"/>
              </a:rPr>
              <a:t>Если вдруг началась активизация сил безопасности и правоохранительных органов, не проявляйте любопытства, идите в другую сторону, но не бегом, чтобы Вас не приняли за противника.</a:t>
            </a:r>
          </a:p>
          <a:p>
            <a:pPr marL="0" indent="0" algn="just">
              <a:spcBef>
                <a:spcPts val="0"/>
              </a:spcBef>
              <a:buNone/>
            </a:pPr>
            <a:r>
              <a:rPr lang="ru-RU" sz="1770" dirty="0" smtClean="0">
                <a:latin typeface="Times New Roman" pitchFamily="18" charset="0"/>
                <a:cs typeface="Times New Roman" pitchFamily="18" charset="0"/>
              </a:rPr>
              <a:t>При взрыве или начале стрельбы немедленно падайте на землю, лучше под прикрытие (бордюр, торговую палатку, машину и т.п.). Для большей безопасности накройте голову руками.</a:t>
            </a:r>
          </a:p>
          <a:p>
            <a:pPr marL="0" indent="0" algn="just">
              <a:spcBef>
                <a:spcPts val="0"/>
              </a:spcBef>
              <a:buNone/>
            </a:pPr>
            <a:r>
              <a:rPr lang="ru-RU" sz="1770" dirty="0" smtClean="0">
                <a:latin typeface="Times New Roman" pitchFamily="18" charset="0"/>
                <a:cs typeface="Times New Roman" pitchFamily="18" charset="0"/>
              </a:rPr>
              <a:t>Случайно узнав о готовящемся теракте, немедленно сообщите об этом в правоохранительные органы.</a:t>
            </a:r>
          </a:p>
          <a:p>
            <a:pPr marL="0" indent="0" algn="just">
              <a:spcBef>
                <a:spcPts val="0"/>
              </a:spcBef>
              <a:buNone/>
            </a:pPr>
            <a:r>
              <a:rPr lang="ru-RU" sz="1770" b="1" dirty="0" smtClean="0">
                <a:latin typeface="Times New Roman" pitchFamily="18" charset="0"/>
                <a:cs typeface="Times New Roman" pitchFamily="18" charset="0"/>
              </a:rPr>
              <a:t>Если вам стало известно о готовящемся или совершенном преступлении, немедленно сообщите об этом в органы ФСБ или МВД.</a:t>
            </a:r>
            <a:endParaRPr lang="ru-RU" sz="1770" dirty="0" smtClean="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25C68B6-61C2-468F-89AB-4B9F7531AA68}" type="slidenum">
              <a:rPr lang="ru-RU" smtClean="0"/>
              <a:pPr/>
              <a:t>17</a:t>
            </a:fld>
            <a:endParaRPr lang="ru-RU"/>
          </a:p>
        </p:txBody>
      </p:sp>
      <p:sp>
        <p:nvSpPr>
          <p:cNvPr id="2" name="Заголовок 1"/>
          <p:cNvSpPr>
            <a:spLocks noGrp="1"/>
          </p:cNvSpPr>
          <p:nvPr>
            <p:ph type="title"/>
          </p:nvPr>
        </p:nvSpPr>
        <p:spPr>
          <a:xfrm>
            <a:off x="1000100" y="642918"/>
            <a:ext cx="6929486" cy="374346"/>
          </a:xfrm>
        </p:spPr>
        <p:txBody>
          <a:bodyPr>
            <a:noAutofit/>
          </a:bodyPr>
          <a:lstStyle/>
          <a:p>
            <a:pPr algn="ctr"/>
            <a:r>
              <a:rPr lang="ru-RU" sz="2400" dirty="0" smtClean="0">
                <a:solidFill>
                  <a:srgbClr val="FF0000"/>
                </a:solidFill>
                <a:latin typeface="Times New Roman" pitchFamily="18" charset="0"/>
                <a:cs typeface="Times New Roman" pitchFamily="18" charset="0"/>
              </a:rPr>
              <a:t>Телефоны оперативных спец служб</a:t>
            </a:r>
            <a:endParaRPr lang="ru-RU" sz="2400" dirty="0">
              <a:solidFill>
                <a:srgbClr val="FF0000"/>
              </a:solidFill>
              <a:latin typeface="Times New Roman" pitchFamily="18" charset="0"/>
              <a:cs typeface="Times New Roman" pitchFamily="18" charset="0"/>
            </a:endParaRPr>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pic>
        <p:nvPicPr>
          <p:cNvPr id="8" name="Picture 2" descr="C:\Users\User\Documents\Презентация\12.jpg"/>
          <p:cNvPicPr>
            <a:picLocks noChangeAspect="1" noChangeArrowheads="1"/>
          </p:cNvPicPr>
          <p:nvPr/>
        </p:nvPicPr>
        <p:blipFill>
          <a:blip r:embed="rId3" cstate="print"/>
          <a:srcRect/>
          <a:stretch>
            <a:fillRect/>
          </a:stretch>
        </p:blipFill>
        <p:spPr bwMode="auto">
          <a:xfrm>
            <a:off x="2285984" y="4643446"/>
            <a:ext cx="5294351" cy="1643074"/>
          </a:xfrm>
          <a:prstGeom prst="rect">
            <a:avLst/>
          </a:prstGeom>
          <a:noFill/>
        </p:spPr>
      </p:pic>
      <p:sp>
        <p:nvSpPr>
          <p:cNvPr id="10" name="Содержимое 2"/>
          <p:cNvSpPr>
            <a:spLocks noGrp="1"/>
          </p:cNvSpPr>
          <p:nvPr>
            <p:ph idx="1"/>
          </p:nvPr>
        </p:nvSpPr>
        <p:spPr>
          <a:xfrm>
            <a:off x="500034" y="1428736"/>
            <a:ext cx="8183880" cy="3643338"/>
          </a:xfrm>
        </p:spPr>
        <p:txBody>
          <a:bodyPr>
            <a:noAutofit/>
          </a:bodyPr>
          <a:lstStyle/>
          <a:p>
            <a:pPr marL="0" indent="0" algn="just">
              <a:spcBef>
                <a:spcPts val="0"/>
              </a:spcBef>
              <a:buNone/>
            </a:pPr>
            <a:r>
              <a:rPr lang="ru-RU" sz="1800" b="1" dirty="0" smtClean="0">
                <a:latin typeface="Times New Roman" pitchFamily="18" charset="0"/>
                <a:cs typeface="Times New Roman" pitchFamily="18" charset="0"/>
              </a:rPr>
              <a:t>О случаях вскрытия предпосылок к возможным террористическим актам, чрезвычайных происшествий немедленно докладывать в местные органы:</a:t>
            </a:r>
          </a:p>
          <a:p>
            <a:pPr marL="0" indent="0" algn="just">
              <a:spcBef>
                <a:spcPts val="0"/>
              </a:spcBef>
              <a:buNone/>
            </a:pPr>
            <a:endParaRPr lang="ru-RU" sz="1800" b="1" dirty="0" smtClean="0">
              <a:latin typeface="Times New Roman" pitchFamily="18" charset="0"/>
              <a:cs typeface="Times New Roman" pitchFamily="18" charset="0"/>
            </a:endParaRPr>
          </a:p>
          <a:p>
            <a:pPr marL="0" indent="0" algn="just">
              <a:spcBef>
                <a:spcPts val="0"/>
              </a:spcBef>
              <a:buClr>
                <a:srgbClr val="FF0000"/>
              </a:buClr>
              <a:buSzPct val="100000"/>
              <a:buFont typeface="Wingdings" pitchFamily="2" charset="2"/>
              <a:buChar char="Ø"/>
            </a:pPr>
            <a:r>
              <a:rPr lang="ru-RU" sz="1800" dirty="0" smtClean="0">
                <a:latin typeface="Times New Roman" pitchFamily="18" charset="0"/>
                <a:cs typeface="Times New Roman" pitchFamily="18" charset="0"/>
              </a:rPr>
              <a:t> Пожарная охрана – </a:t>
            </a:r>
            <a:r>
              <a:rPr lang="ru-RU" sz="1800" b="1" u="sng" dirty="0" smtClean="0">
                <a:solidFill>
                  <a:srgbClr val="FF0000"/>
                </a:solidFill>
                <a:latin typeface="Times New Roman" pitchFamily="18" charset="0"/>
                <a:cs typeface="Times New Roman" pitchFamily="18" charset="0"/>
              </a:rPr>
              <a:t>01;  101;  8 (34350) 2-32-69.</a:t>
            </a:r>
            <a:endParaRPr lang="ru-RU" sz="1800" dirty="0" smtClean="0">
              <a:solidFill>
                <a:srgbClr val="FF0000"/>
              </a:solidFill>
              <a:latin typeface="Times New Roman" pitchFamily="18" charset="0"/>
              <a:cs typeface="Times New Roman" pitchFamily="18" charset="0"/>
            </a:endParaRPr>
          </a:p>
          <a:p>
            <a:pPr marL="0" indent="0" algn="just">
              <a:spcBef>
                <a:spcPts val="0"/>
              </a:spcBef>
              <a:buClr>
                <a:srgbClr val="FF0000"/>
              </a:buClr>
              <a:buSzPct val="100000"/>
              <a:buFont typeface="Wingdings" pitchFamily="2" charset="2"/>
              <a:buChar char="Ø"/>
            </a:pPr>
            <a:r>
              <a:rPr lang="ru-RU" sz="18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Полиция – </a:t>
            </a:r>
            <a:r>
              <a:rPr lang="ru-RU" sz="1800" b="1" u="sng" dirty="0" smtClean="0">
                <a:solidFill>
                  <a:srgbClr val="FF0000"/>
                </a:solidFill>
                <a:latin typeface="Times New Roman" pitchFamily="18" charset="0"/>
                <a:cs typeface="Times New Roman" pitchFamily="18" charset="0"/>
              </a:rPr>
              <a:t>02;</a:t>
            </a:r>
            <a:r>
              <a:rPr lang="ru-RU" sz="1800" u="sng" dirty="0" smtClean="0">
                <a:solidFill>
                  <a:srgbClr val="FF0000"/>
                </a:solidFill>
                <a:latin typeface="Times New Roman" pitchFamily="18" charset="0"/>
                <a:cs typeface="Times New Roman" pitchFamily="18" charset="0"/>
              </a:rPr>
              <a:t>  </a:t>
            </a:r>
            <a:r>
              <a:rPr lang="ru-RU" sz="1800" b="1" u="sng" dirty="0" smtClean="0">
                <a:solidFill>
                  <a:srgbClr val="FF0000"/>
                </a:solidFill>
                <a:latin typeface="Times New Roman" pitchFamily="18" charset="0"/>
                <a:cs typeface="Times New Roman" pitchFamily="18" charset="0"/>
              </a:rPr>
              <a:t>102;  8 (34350) 5-40-32;  8 (34350) 4-09-91.</a:t>
            </a:r>
            <a:endParaRPr lang="ru-RU" sz="1800" dirty="0" smtClean="0">
              <a:solidFill>
                <a:srgbClr val="FF0000"/>
              </a:solidFill>
              <a:latin typeface="Times New Roman" pitchFamily="18" charset="0"/>
              <a:cs typeface="Times New Roman" pitchFamily="18" charset="0"/>
            </a:endParaRPr>
          </a:p>
          <a:p>
            <a:pPr marL="0" indent="0" algn="just">
              <a:spcBef>
                <a:spcPts val="0"/>
              </a:spcBef>
              <a:buClr>
                <a:srgbClr val="FF0000"/>
              </a:buClr>
              <a:buSzPct val="100000"/>
              <a:buFont typeface="Wingdings" pitchFamily="2" charset="2"/>
              <a:buChar char="Ø"/>
            </a:pPr>
            <a:r>
              <a:rPr lang="ru-RU" sz="1800" dirty="0" smtClean="0">
                <a:latin typeface="Times New Roman" pitchFamily="18" charset="0"/>
                <a:cs typeface="Times New Roman" pitchFamily="18" charset="0"/>
              </a:rPr>
              <a:t>Скорая помощь – </a:t>
            </a:r>
            <a:r>
              <a:rPr lang="ru-RU" sz="1800" b="1" u="sng" dirty="0" smtClean="0">
                <a:solidFill>
                  <a:srgbClr val="FF0000"/>
                </a:solidFill>
                <a:latin typeface="Times New Roman" pitchFamily="18" charset="0"/>
                <a:cs typeface="Times New Roman" pitchFamily="18" charset="0"/>
              </a:rPr>
              <a:t>03;  103;  8 (34350) 4-59-92 (доп. 300).</a:t>
            </a:r>
            <a:endParaRPr lang="ru-RU" sz="1800" dirty="0" smtClean="0">
              <a:latin typeface="Times New Roman" pitchFamily="18" charset="0"/>
              <a:cs typeface="Times New Roman" pitchFamily="18" charset="0"/>
            </a:endParaRPr>
          </a:p>
          <a:p>
            <a:pPr marL="0" indent="0" algn="just">
              <a:spcBef>
                <a:spcPts val="0"/>
              </a:spcBef>
              <a:buClr>
                <a:srgbClr val="FF0000"/>
              </a:buClr>
              <a:buSzPct val="100000"/>
              <a:buFont typeface="Wingdings" pitchFamily="2" charset="2"/>
              <a:buChar char="Ø"/>
            </a:pPr>
            <a:r>
              <a:rPr lang="ru-RU" sz="1800" dirty="0" smtClean="0">
                <a:latin typeface="Times New Roman" pitchFamily="18" charset="0"/>
                <a:cs typeface="Times New Roman" pitchFamily="18" charset="0"/>
              </a:rPr>
              <a:t>УФСБ России по Свердловской области – </a:t>
            </a:r>
            <a:r>
              <a:rPr lang="ru-RU" sz="1800" b="1" u="sng" dirty="0" smtClean="0">
                <a:solidFill>
                  <a:srgbClr val="FF0000"/>
                </a:solidFill>
                <a:latin typeface="Times New Roman" pitchFamily="18" charset="0"/>
                <a:cs typeface="Times New Roman" pitchFamily="18" charset="0"/>
              </a:rPr>
              <a:t>8 (343) 371-37-51.</a:t>
            </a:r>
            <a:endParaRPr lang="ru-RU" sz="1800" dirty="0" smtClean="0">
              <a:latin typeface="Times New Roman" pitchFamily="18" charset="0"/>
              <a:cs typeface="Times New Roman" pitchFamily="18" charset="0"/>
            </a:endParaRPr>
          </a:p>
          <a:p>
            <a:pPr marL="0" indent="0" algn="just">
              <a:spcBef>
                <a:spcPts val="0"/>
              </a:spcBef>
              <a:buClr>
                <a:srgbClr val="FF0000"/>
              </a:buClr>
              <a:buSzPct val="100000"/>
              <a:buFont typeface="Wingdings" pitchFamily="2" charset="2"/>
              <a:buChar char="Ø"/>
            </a:pPr>
            <a:r>
              <a:rPr lang="ru-RU" sz="1800" dirty="0" smtClean="0">
                <a:latin typeface="Times New Roman" pitchFamily="18" charset="0"/>
                <a:cs typeface="Times New Roman" pitchFamily="18" charset="0"/>
              </a:rPr>
              <a:t>ЕДДС – </a:t>
            </a:r>
            <a:r>
              <a:rPr lang="ru-RU" sz="1800" b="1" u="sng" dirty="0" smtClean="0">
                <a:solidFill>
                  <a:srgbClr val="FF0000"/>
                </a:solidFill>
                <a:latin typeface="Times New Roman" pitchFamily="18" charset="0"/>
                <a:cs typeface="Times New Roman" pitchFamily="18" charset="0"/>
              </a:rPr>
              <a:t>112;  40-112;  8 (34350) 5-53-53</a:t>
            </a:r>
            <a:r>
              <a:rPr lang="ru-RU" sz="1800" b="1" dirty="0" smtClean="0">
                <a:solidFill>
                  <a:srgbClr val="FF0000"/>
                </a:solidFill>
                <a:latin typeface="Times New Roman" pitchFamily="18" charset="0"/>
                <a:cs typeface="Times New Roman" pitchFamily="18" charset="0"/>
              </a:rPr>
              <a:t>.</a:t>
            </a:r>
          </a:p>
          <a:p>
            <a:pPr marL="0" indent="0" algn="just">
              <a:spcBef>
                <a:spcPts val="0"/>
              </a:spcBef>
              <a:buClr>
                <a:srgbClr val="FF0000"/>
              </a:buClr>
              <a:buSzPct val="100000"/>
              <a:buFont typeface="Wingdings" pitchFamily="2" charset="2"/>
              <a:buChar char="Ø"/>
            </a:pPr>
            <a:r>
              <a:rPr lang="ru-RU" sz="1800" smtClean="0">
                <a:latin typeface="Times New Roman" pitchFamily="18" charset="0"/>
                <a:cs typeface="Times New Roman" pitchFamily="18" charset="0"/>
              </a:rPr>
              <a:t>Администрации Полевского городского округа (приемная):  </a:t>
            </a:r>
            <a:r>
              <a:rPr lang="ru-RU" sz="1800" b="1" u="sng" smtClean="0">
                <a:solidFill>
                  <a:srgbClr val="FF0000"/>
                </a:solidFill>
                <a:latin typeface="Times New Roman" pitchFamily="18" charset="0"/>
                <a:cs typeface="Times New Roman" pitchFamily="18" charset="0"/>
              </a:rPr>
              <a:t>8 (34350) 5-33-80;  5-40-01.</a:t>
            </a:r>
            <a:endParaRPr lang="ru-RU" sz="1800" dirty="0" smtClean="0">
              <a:solidFill>
                <a:srgbClr val="FF0000"/>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571480"/>
            <a:ext cx="8183880" cy="5500726"/>
          </a:xfrm>
        </p:spPr>
        <p:txBody>
          <a:bodyPr>
            <a:noAutofit/>
          </a:bodyPr>
          <a:lstStyle/>
          <a:p>
            <a:pPr marL="0" indent="0" algn="just">
              <a:spcBef>
                <a:spcPts val="0"/>
              </a:spcBef>
              <a:buNone/>
            </a:pPr>
            <a:r>
              <a:rPr lang="ru-RU" sz="1800" dirty="0" smtClean="0">
                <a:latin typeface="Times New Roman" pitchFamily="18" charset="0"/>
                <a:cs typeface="Times New Roman" pitchFamily="18" charset="0"/>
              </a:rPr>
              <a:t>Цель данных рекомендаций - помочь гражданам правильно ориентироваться и действовать в экстремальных и чрезвычайных ситуациях, а также обеспечить создание условий, способствующих расследованию преступлений. Любой человек должен точно представлять свое поведение и действия в экстремальных ситуациях, психологически быть готовым к самозащите. </a:t>
            </a:r>
          </a:p>
          <a:p>
            <a:pPr marL="0" indent="0" algn="ctr">
              <a:spcBef>
                <a:spcPts val="0"/>
              </a:spcBef>
              <a:buNone/>
            </a:pPr>
            <a:r>
              <a:rPr lang="ru-RU" sz="1800" b="1" dirty="0" smtClean="0">
                <a:solidFill>
                  <a:srgbClr val="FF0000"/>
                </a:solidFill>
                <a:latin typeface="Times New Roman" pitchFamily="18" charset="0"/>
                <a:cs typeface="Times New Roman" pitchFamily="18" charset="0"/>
              </a:rPr>
              <a:t>ОБНАРУЖЕНИЕ ПОДОЗРИТЕЛЬНОГО ПРЕДМЕТА, КОТОРЫЙ МОЖЕТ ОКАЗАТЬСЯ ВЗРЫВНЫМ УСТРОЙСТВОМ </a:t>
            </a:r>
          </a:p>
          <a:p>
            <a:pPr marL="0" indent="0" algn="just">
              <a:spcBef>
                <a:spcPts val="0"/>
              </a:spcBef>
              <a:buNone/>
            </a:pPr>
            <a:r>
              <a:rPr lang="ru-RU" sz="1800" dirty="0" smtClean="0">
                <a:latin typeface="Times New Roman" pitchFamily="18" charset="0"/>
                <a:cs typeface="Times New Roman" pitchFamily="18" charset="0"/>
              </a:rPr>
              <a:t>В последнее время часто отмечаются случаи обнаружения гражданами подозрительных предметов, которые могут оказаться взрывными устройствами. Подобные предметы обнаруживают в транспорте, на лестничных площадках, около дверей квартир, в учреждениях и общественных местах. Как вести себя при их обнаружении? Какие действия предпринять? </a:t>
            </a:r>
          </a:p>
          <a:p>
            <a:endParaRPr lang="ru-RU" sz="1800" dirty="0" smtClean="0"/>
          </a:p>
          <a:p>
            <a:pPr marL="0" indent="0" algn="just">
              <a:spcBef>
                <a:spcPts val="0"/>
              </a:spcBef>
              <a:buClr>
                <a:srgbClr val="FF0000"/>
              </a:buClr>
              <a:buSzPct val="100000"/>
              <a:buFont typeface="Wingdings" pitchFamily="2" charset="2"/>
              <a:buChar char="Ø"/>
            </a:pPr>
            <a:r>
              <a:rPr lang="ru-RU" sz="1800" dirty="0" smtClean="0">
                <a:latin typeface="Times New Roman" pitchFamily="18" charset="0"/>
                <a:cs typeface="Times New Roman" pitchFamily="18" charset="0"/>
              </a:rPr>
              <a:t> Если обнаруженный предмет не должен, по вашему мнению, находиться в этом месте, не оставляйте этот факт без внимания.</a:t>
            </a:r>
          </a:p>
          <a:p>
            <a:pPr marL="0" indent="0" algn="just">
              <a:spcBef>
                <a:spcPts val="0"/>
              </a:spcBef>
              <a:buClr>
                <a:srgbClr val="FF0000"/>
              </a:buClr>
              <a:buSzPct val="100000"/>
              <a:buFont typeface="Wingdings" pitchFamily="2" charset="2"/>
              <a:buChar char="Ø"/>
            </a:pPr>
            <a:r>
              <a:rPr lang="ru-RU" sz="1800" dirty="0" smtClean="0">
                <a:latin typeface="Times New Roman" pitchFamily="18" charset="0"/>
                <a:cs typeface="Times New Roman" pitchFamily="18" charset="0"/>
              </a:rPr>
              <a:t> Если вы обнаружили забытую или бесхозную вещь в общественном транспорте, опросите людей, находящихся рядом. Постарайтесь установить, чья она и кто ее мог оставить. Если хозяин не установлен, немедленно сообщите о находке водителю (машинисту).</a:t>
            </a:r>
            <a:endParaRPr lang="ru-RU" sz="18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2</a:t>
            </a:fld>
            <a:endParaRPr lang="ru-RU"/>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928670"/>
            <a:ext cx="8183880" cy="4857784"/>
          </a:xfrm>
        </p:spPr>
        <p:txBody>
          <a:bodyPr>
            <a:noAutofit/>
          </a:bodyPr>
          <a:lstStyle/>
          <a:p>
            <a:pPr marL="0" indent="0" algn="just">
              <a:spcBef>
                <a:spcPts val="0"/>
              </a:spcBef>
              <a:buClr>
                <a:srgbClr val="FF0000"/>
              </a:buClr>
              <a:buSzPct val="100000"/>
              <a:buFont typeface="Wingdings" pitchFamily="2" charset="2"/>
              <a:buChar char="Ø"/>
            </a:pPr>
            <a:r>
              <a:rPr lang="ru-RU" sz="1800" dirty="0" smtClean="0">
                <a:latin typeface="Times New Roman" pitchFamily="18" charset="0"/>
                <a:cs typeface="Times New Roman" pitchFamily="18" charset="0"/>
              </a:rPr>
              <a:t> Если вы обнаружили неизвестный предмет в подъезде своего дома, опросите соседей, возможно, он принадлежит им. Если владелец не установлен - немедленно сообщите о находке в ваше отделение милиции.</a:t>
            </a:r>
          </a:p>
          <a:p>
            <a:pPr marL="0" indent="0" algn="just">
              <a:spcBef>
                <a:spcPts val="0"/>
              </a:spcBef>
              <a:buClr>
                <a:srgbClr val="FF0000"/>
              </a:buClr>
              <a:buSzPct val="100000"/>
              <a:buFont typeface="Wingdings" pitchFamily="2" charset="2"/>
              <a:buChar char="Ø"/>
            </a:pPr>
            <a:r>
              <a:rPr lang="ru-RU" sz="1800" dirty="0" smtClean="0">
                <a:latin typeface="Times New Roman" pitchFamily="18" charset="0"/>
                <a:cs typeface="Times New Roman" pitchFamily="18" charset="0"/>
              </a:rPr>
              <a:t> Если вы обнаружили неизвестный предмет в учреждении, немедленно сообщите о находке администрации или охране.</a:t>
            </a:r>
          </a:p>
          <a:p>
            <a:pPr>
              <a:buNone/>
            </a:pPr>
            <a:endParaRPr lang="ru-RU" sz="1800" dirty="0" smtClean="0"/>
          </a:p>
          <a:p>
            <a:pPr marL="0" indent="0" algn="just">
              <a:spcBef>
                <a:spcPts val="0"/>
              </a:spcBef>
              <a:buNone/>
            </a:pPr>
            <a:r>
              <a:rPr lang="ru-RU" sz="1800" dirty="0" smtClean="0">
                <a:latin typeface="Times New Roman" pitchFamily="18" charset="0"/>
                <a:cs typeface="Times New Roman" pitchFamily="18" charset="0"/>
              </a:rPr>
              <a:t>Во всех перечисленных случаях:</a:t>
            </a:r>
          </a:p>
          <a:p>
            <a:pPr marL="0" indent="0" algn="just">
              <a:spcBef>
                <a:spcPts val="0"/>
              </a:spcBef>
              <a:buClr>
                <a:srgbClr val="FF0000"/>
              </a:buClr>
              <a:buSzPct val="100000"/>
              <a:buFont typeface="Wingdings" pitchFamily="2" charset="2"/>
              <a:buChar char="v"/>
            </a:pPr>
            <a:r>
              <a:rPr lang="ru-RU" sz="1800" dirty="0" smtClean="0">
                <a:latin typeface="Times New Roman" pitchFamily="18" charset="0"/>
                <a:cs typeface="Times New Roman" pitchFamily="18" charset="0"/>
              </a:rPr>
              <a:t> не трогайте, не передвигайте, не вскрывайте обнаруженный предмет;</a:t>
            </a:r>
          </a:p>
          <a:p>
            <a:pPr marL="0" indent="0" algn="just">
              <a:spcBef>
                <a:spcPts val="0"/>
              </a:spcBef>
              <a:buClr>
                <a:srgbClr val="FF0000"/>
              </a:buClr>
              <a:buSzPct val="100000"/>
              <a:buFont typeface="Wingdings" pitchFamily="2" charset="2"/>
              <a:buChar char="v"/>
            </a:pPr>
            <a:r>
              <a:rPr lang="ru-RU" sz="1800" dirty="0" smtClean="0">
                <a:latin typeface="Times New Roman" pitchFamily="18" charset="0"/>
                <a:cs typeface="Times New Roman" pitchFamily="18" charset="0"/>
              </a:rPr>
              <a:t> зафиксируйте время обнаружения предмета;</a:t>
            </a:r>
          </a:p>
          <a:p>
            <a:pPr marL="0" indent="0" algn="just">
              <a:spcBef>
                <a:spcPts val="0"/>
              </a:spcBef>
              <a:buClr>
                <a:srgbClr val="FF0000"/>
              </a:buClr>
              <a:buSzPct val="100000"/>
              <a:buFont typeface="Wingdings" pitchFamily="2" charset="2"/>
              <a:buChar char="v"/>
            </a:pPr>
            <a:r>
              <a:rPr lang="ru-RU" sz="1800" dirty="0" smtClean="0">
                <a:latin typeface="Times New Roman" pitchFamily="18" charset="0"/>
                <a:cs typeface="Times New Roman" pitchFamily="18" charset="0"/>
              </a:rPr>
              <a:t> постарайтесь сделать все возможное, чтобы люди отошли как можно дальше от находки;</a:t>
            </a:r>
          </a:p>
          <a:p>
            <a:pPr marL="0" indent="0" algn="just">
              <a:spcBef>
                <a:spcPts val="0"/>
              </a:spcBef>
              <a:buClr>
                <a:srgbClr val="FF0000"/>
              </a:buClr>
              <a:buSzPct val="100000"/>
              <a:buFont typeface="Wingdings" pitchFamily="2" charset="2"/>
              <a:buChar char="v"/>
            </a:pPr>
            <a:r>
              <a:rPr lang="ru-RU" sz="1800" dirty="0" smtClean="0">
                <a:latin typeface="Times New Roman" pitchFamily="18" charset="0"/>
                <a:cs typeface="Times New Roman" pitchFamily="18" charset="0"/>
              </a:rPr>
              <a:t> обязательно дождитесь прибытия оперативно-следственной группы (помните, что вы являетесь очень важным очевидцем).</a:t>
            </a:r>
            <a:endParaRPr lang="ru-RU" sz="18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3</a:t>
            </a:fld>
            <a:endParaRPr lang="ru-RU"/>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928670"/>
            <a:ext cx="8183880" cy="4857784"/>
          </a:xfrm>
        </p:spPr>
        <p:txBody>
          <a:bodyPr>
            <a:noAutofit/>
          </a:bodyPr>
          <a:lstStyle/>
          <a:p>
            <a:pPr marL="0" indent="0" algn="just">
              <a:spcBef>
                <a:spcPts val="0"/>
              </a:spcBef>
              <a:buNone/>
            </a:pPr>
            <a:r>
              <a:rPr lang="ru-RU" sz="1800" b="1" dirty="0" smtClean="0">
                <a:latin typeface="Times New Roman" pitchFamily="18" charset="0"/>
                <a:cs typeface="Times New Roman" pitchFamily="18" charset="0"/>
              </a:rPr>
              <a:t>Помните: внешний вид предмета может скрывать его настоящее назначение. В качестве камуфляжа для взрывных устройств используются самые обычные бытовые предметы: сумки, пакеты, коробки, игрушки и т.п.</a:t>
            </a:r>
          </a:p>
          <a:p>
            <a:pPr marL="0" indent="0" algn="just">
              <a:spcBef>
                <a:spcPts val="0"/>
              </a:spcBef>
              <a:buNone/>
            </a:pPr>
            <a:endParaRPr lang="ru-RU" sz="1800" b="1" dirty="0" smtClean="0">
              <a:latin typeface="Times New Roman" pitchFamily="18" charset="0"/>
              <a:cs typeface="Times New Roman" pitchFamily="18" charset="0"/>
            </a:endParaRPr>
          </a:p>
          <a:p>
            <a:pPr marL="0" indent="0" algn="just">
              <a:spcBef>
                <a:spcPts val="0"/>
              </a:spcBef>
              <a:buNone/>
            </a:pPr>
            <a:r>
              <a:rPr lang="ru-RU" sz="1800" b="1" dirty="0" smtClean="0">
                <a:latin typeface="Times New Roman" pitchFamily="18" charset="0"/>
                <a:cs typeface="Times New Roman" pitchFamily="18" charset="0"/>
              </a:rPr>
              <a:t>Родители! Вы отвечаете за жизнь и здоровье ваших детей. Разъясните детям, что любой предмет найденный на улице или в подъезде, может представлять опасность.</a:t>
            </a:r>
          </a:p>
          <a:p>
            <a:pPr marL="0" indent="0" algn="just">
              <a:spcBef>
                <a:spcPts val="0"/>
              </a:spcBef>
              <a:buNone/>
            </a:pPr>
            <a:endParaRPr lang="ru-RU" sz="1800" b="1" dirty="0" smtClean="0">
              <a:latin typeface="Times New Roman" pitchFamily="18" charset="0"/>
              <a:cs typeface="Times New Roman" pitchFamily="18" charset="0"/>
            </a:endParaRPr>
          </a:p>
          <a:p>
            <a:pPr marL="0" indent="0" algn="just">
              <a:spcBef>
                <a:spcPts val="0"/>
              </a:spcBef>
              <a:buNone/>
            </a:pPr>
            <a:r>
              <a:rPr lang="ru-RU" sz="1800" b="1" dirty="0" smtClean="0">
                <a:latin typeface="Times New Roman" pitchFamily="18" charset="0"/>
                <a:cs typeface="Times New Roman" pitchFamily="18" charset="0"/>
              </a:rPr>
              <a:t>Не предпринимайте самостоятельно никаких действий с находками или подозрительными предметами, которые могут оказаться взрывными устройствами - это может привести к их взрыву, многочисленным жертвам и разрушениям. </a:t>
            </a:r>
            <a:endParaRPr lang="ru-RU" sz="18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4</a:t>
            </a:fld>
            <a:endParaRPr lang="ru-RU"/>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1000108"/>
            <a:ext cx="8183880" cy="5000660"/>
          </a:xfrm>
        </p:spPr>
        <p:txBody>
          <a:bodyPr>
            <a:noAutofit/>
          </a:bodyPr>
          <a:lstStyle/>
          <a:p>
            <a:pPr marL="0" indent="0" algn="just">
              <a:spcBef>
                <a:spcPts val="0"/>
              </a:spcBef>
              <a:buNone/>
            </a:pPr>
            <a:r>
              <a:rPr lang="ru-RU" sz="1800" dirty="0" smtClean="0">
                <a:latin typeface="Times New Roman" pitchFamily="18" charset="0"/>
                <a:cs typeface="Times New Roman" pitchFamily="18" charset="0"/>
              </a:rPr>
              <a:t>Сообщение об эвакуации может поступить не только в случае обнаружения взрывного устройства и ликвидации последствий террористического акта, но и при пожаре, стихийном бедствии и т.п.</a:t>
            </a:r>
          </a:p>
          <a:p>
            <a:pPr marL="0" indent="0" algn="just">
              <a:spcBef>
                <a:spcPts val="0"/>
              </a:spcBef>
              <a:buNone/>
            </a:pPr>
            <a:r>
              <a:rPr lang="ru-RU" sz="1800" dirty="0" smtClean="0">
                <a:latin typeface="Times New Roman" pitchFamily="18" charset="0"/>
                <a:cs typeface="Times New Roman" pitchFamily="18" charset="0"/>
              </a:rPr>
              <a:t>Получив сообщение от представителей властей или правоохранительных органов о начале эвакуации, соблюдайте спокойствие и четко выполняйте их команды.</a:t>
            </a:r>
          </a:p>
          <a:p>
            <a:pPr marL="0" indent="0" algn="just">
              <a:spcBef>
                <a:spcPts val="0"/>
              </a:spcBef>
              <a:buNone/>
            </a:pPr>
            <a:r>
              <a:rPr lang="ru-RU" sz="1800" dirty="0" smtClean="0">
                <a:latin typeface="Times New Roman" pitchFamily="18" charset="0"/>
                <a:cs typeface="Times New Roman" pitchFamily="18" charset="0"/>
              </a:rPr>
              <a:t>Если вы находитесь в квартире, выполните следующие действия:</a:t>
            </a:r>
          </a:p>
          <a:p>
            <a:pPr marL="0" indent="0" algn="just">
              <a:spcBef>
                <a:spcPts val="0"/>
              </a:spcBef>
              <a:buClr>
                <a:srgbClr val="FF0000"/>
              </a:buClr>
              <a:buSzPct val="100000"/>
              <a:buFont typeface="Wingdings" pitchFamily="2" charset="2"/>
              <a:buChar char="ü"/>
            </a:pPr>
            <a:r>
              <a:rPr lang="ru-RU" sz="1800" dirty="0" smtClean="0">
                <a:latin typeface="Times New Roman" pitchFamily="18" charset="0"/>
                <a:cs typeface="Times New Roman" pitchFamily="18" charset="0"/>
              </a:rPr>
              <a:t> Возьмите личные документы, деньги, ценности;</a:t>
            </a:r>
          </a:p>
          <a:p>
            <a:pPr marL="0" indent="0" algn="just">
              <a:spcBef>
                <a:spcPts val="0"/>
              </a:spcBef>
              <a:buClr>
                <a:srgbClr val="FF0000"/>
              </a:buClr>
              <a:buSzPct val="100000"/>
              <a:buFont typeface="Wingdings" pitchFamily="2" charset="2"/>
              <a:buChar char="ü"/>
            </a:pPr>
            <a:r>
              <a:rPr lang="ru-RU" sz="1800" dirty="0" smtClean="0">
                <a:latin typeface="Times New Roman" pitchFamily="18" charset="0"/>
                <a:cs typeface="Times New Roman" pitchFamily="18" charset="0"/>
              </a:rPr>
              <a:t> Отключите электричество, воду и газ;</a:t>
            </a:r>
          </a:p>
          <a:p>
            <a:pPr marL="0" indent="0" algn="just">
              <a:spcBef>
                <a:spcPts val="0"/>
              </a:spcBef>
              <a:buClr>
                <a:srgbClr val="FF0000"/>
              </a:buClr>
              <a:buSzPct val="100000"/>
              <a:buFont typeface="Wingdings" pitchFamily="2" charset="2"/>
              <a:buChar char="ü"/>
            </a:pPr>
            <a:r>
              <a:rPr lang="ru-RU" sz="1800" dirty="0" smtClean="0">
                <a:latin typeface="Times New Roman" pitchFamily="18" charset="0"/>
                <a:cs typeface="Times New Roman" pitchFamily="18" charset="0"/>
              </a:rPr>
              <a:t> Окажите помощь в эвакуации пожилых и тяжело больных людей;</a:t>
            </a:r>
          </a:p>
          <a:p>
            <a:pPr marL="0" indent="0" algn="just">
              <a:spcBef>
                <a:spcPts val="0"/>
              </a:spcBef>
              <a:buClr>
                <a:srgbClr val="FF0000"/>
              </a:buClr>
              <a:buSzPct val="100000"/>
              <a:buFont typeface="Wingdings" pitchFamily="2" charset="2"/>
              <a:buChar char="ü"/>
            </a:pPr>
            <a:r>
              <a:rPr lang="ru-RU" sz="1800" dirty="0" smtClean="0">
                <a:latin typeface="Times New Roman" pitchFamily="18" charset="0"/>
                <a:cs typeface="Times New Roman" pitchFamily="18" charset="0"/>
              </a:rPr>
              <a:t> Обязательно закройте входную дверь на замок – это защитит квартиру от возможного проникновения мародеров.</a:t>
            </a:r>
          </a:p>
          <a:p>
            <a:pPr marL="0" indent="0" algn="just">
              <a:spcBef>
                <a:spcPts val="0"/>
              </a:spcBef>
              <a:buNone/>
            </a:pPr>
            <a:endParaRPr lang="ru-RU" sz="1800" dirty="0" smtClean="0">
              <a:latin typeface="Times New Roman" pitchFamily="18" charset="0"/>
              <a:cs typeface="Times New Roman" pitchFamily="18" charset="0"/>
            </a:endParaRPr>
          </a:p>
          <a:p>
            <a:pPr marL="0" indent="0" algn="just">
              <a:spcBef>
                <a:spcPts val="0"/>
              </a:spcBef>
              <a:buNone/>
            </a:pPr>
            <a:r>
              <a:rPr lang="ru-RU" sz="1800" dirty="0" smtClean="0">
                <a:latin typeface="Times New Roman" pitchFamily="18" charset="0"/>
                <a:cs typeface="Times New Roman" pitchFamily="18" charset="0"/>
              </a:rPr>
              <a:t>Не допускайте паники, истерики и спешки. Помещение покидайте организованно.</a:t>
            </a:r>
          </a:p>
          <a:p>
            <a:pPr marL="0" indent="0" algn="just">
              <a:spcBef>
                <a:spcPts val="0"/>
              </a:spcBef>
              <a:buNone/>
            </a:pPr>
            <a:r>
              <a:rPr lang="ru-RU" sz="1800" dirty="0" smtClean="0">
                <a:latin typeface="Times New Roman" pitchFamily="18" charset="0"/>
                <a:cs typeface="Times New Roman" pitchFamily="18" charset="0"/>
              </a:rPr>
              <a:t>Возвращайтесь в покинутое помещение только после разрешения ответственных лиц.</a:t>
            </a:r>
          </a:p>
          <a:p>
            <a:pPr marL="0" indent="0" algn="just">
              <a:spcBef>
                <a:spcPts val="0"/>
              </a:spcBef>
              <a:buNone/>
            </a:pPr>
            <a:r>
              <a:rPr lang="ru-RU" sz="1800" dirty="0" smtClean="0">
                <a:latin typeface="Times New Roman" pitchFamily="18" charset="0"/>
                <a:cs typeface="Times New Roman" pitchFamily="18" charset="0"/>
              </a:rPr>
              <a:t>Помните, что от согласованности и четкости ваших действий будет зависеть жизнь и здоровье многих людей.</a:t>
            </a:r>
            <a:endParaRPr lang="ru-RU" sz="18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5</a:t>
            </a:fld>
            <a:endParaRPr lang="ru-RU"/>
          </a:p>
        </p:txBody>
      </p:sp>
      <p:sp>
        <p:nvSpPr>
          <p:cNvPr id="2" name="Заголовок 1"/>
          <p:cNvSpPr>
            <a:spLocks noGrp="1"/>
          </p:cNvSpPr>
          <p:nvPr>
            <p:ph type="title"/>
          </p:nvPr>
        </p:nvSpPr>
        <p:spPr>
          <a:xfrm>
            <a:off x="1357290" y="571480"/>
            <a:ext cx="6643734" cy="374346"/>
          </a:xfrm>
        </p:spPr>
        <p:txBody>
          <a:bodyPr>
            <a:noAutofit/>
          </a:bodyPr>
          <a:lstStyle/>
          <a:p>
            <a:pPr algn="ctr"/>
            <a:r>
              <a:rPr lang="ru-RU" sz="2400" dirty="0" smtClean="0">
                <a:solidFill>
                  <a:srgbClr val="FF0000"/>
                </a:solidFill>
                <a:latin typeface="Times New Roman" pitchFamily="18" charset="0"/>
                <a:cs typeface="Times New Roman" pitchFamily="18" charset="0"/>
              </a:rPr>
              <a:t>Получение информации об эвакуации</a:t>
            </a:r>
            <a:endParaRPr lang="ru-RU" sz="2400" dirty="0">
              <a:solidFill>
                <a:srgbClr val="FF0000"/>
              </a:solidFill>
              <a:latin typeface="Times New Roman" pitchFamily="18" charset="0"/>
              <a:cs typeface="Times New Roman" pitchFamily="18" charset="0"/>
            </a:endParaRPr>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1000108"/>
            <a:ext cx="8183880" cy="5000660"/>
          </a:xfrm>
        </p:spPr>
        <p:txBody>
          <a:bodyPr>
            <a:noAutofit/>
          </a:bodyPr>
          <a:lstStyle/>
          <a:p>
            <a:pPr marL="0" indent="0" algn="just">
              <a:spcBef>
                <a:spcPts val="0"/>
              </a:spcBef>
              <a:buClr>
                <a:srgbClr val="FF0000"/>
              </a:buClr>
              <a:buSzPct val="100000"/>
              <a:buFont typeface="Wingdings" pitchFamily="2" charset="2"/>
              <a:buChar char="Ø"/>
            </a:pPr>
            <a:r>
              <a:rPr lang="ru-RU" sz="1700" dirty="0" smtClean="0">
                <a:latin typeface="Times New Roman" pitchFamily="18" charset="0"/>
                <a:cs typeface="Times New Roman" pitchFamily="18" charset="0"/>
              </a:rPr>
              <a:t> Избегайте больших скоплений людей.</a:t>
            </a:r>
          </a:p>
          <a:p>
            <a:pPr marL="0" indent="0" algn="just">
              <a:spcBef>
                <a:spcPts val="0"/>
              </a:spcBef>
              <a:buClr>
                <a:srgbClr val="FF0000"/>
              </a:buClr>
              <a:buSzPct val="100000"/>
              <a:buFont typeface="Wingdings" pitchFamily="2" charset="2"/>
              <a:buChar char="Ø"/>
            </a:pPr>
            <a:r>
              <a:rPr lang="ru-RU" sz="1700" dirty="0" smtClean="0">
                <a:latin typeface="Times New Roman" pitchFamily="18" charset="0"/>
                <a:cs typeface="Times New Roman" pitchFamily="18" charset="0"/>
              </a:rPr>
              <a:t> Не присоединяйтесь к толпе, как бы ни хотелось посмотреть на происходящие события.</a:t>
            </a:r>
          </a:p>
          <a:p>
            <a:pPr marL="0" indent="0" algn="just">
              <a:spcBef>
                <a:spcPts val="0"/>
              </a:spcBef>
              <a:buClr>
                <a:srgbClr val="FF0000"/>
              </a:buClr>
              <a:buSzPct val="100000"/>
              <a:buFont typeface="Wingdings" pitchFamily="2" charset="2"/>
              <a:buChar char="Ø"/>
            </a:pPr>
            <a:r>
              <a:rPr lang="ru-RU" sz="1700" dirty="0" smtClean="0">
                <a:latin typeface="Times New Roman" pitchFamily="18" charset="0"/>
                <a:cs typeface="Times New Roman" pitchFamily="18" charset="0"/>
              </a:rPr>
              <a:t> Если оказались в толпе, позвольте ей нести Вас, но попытайтесь выбраться из неё.</a:t>
            </a:r>
          </a:p>
          <a:p>
            <a:pPr marL="0" indent="0" algn="just">
              <a:spcBef>
                <a:spcPts val="0"/>
              </a:spcBef>
              <a:buClr>
                <a:srgbClr val="FF0000"/>
              </a:buClr>
              <a:buSzPct val="100000"/>
              <a:buFont typeface="Wingdings" pitchFamily="2" charset="2"/>
              <a:buChar char="Ø"/>
            </a:pPr>
            <a:r>
              <a:rPr lang="ru-RU" sz="1700" dirty="0" smtClean="0">
                <a:latin typeface="Times New Roman" pitchFamily="18" charset="0"/>
                <a:cs typeface="Times New Roman" pitchFamily="18" charset="0"/>
              </a:rPr>
              <a:t> Глубоко вдохните и разведите согнутые в локтях руки чуть в стороны, чтобы грудная клетка не была сдавлена.</a:t>
            </a:r>
          </a:p>
          <a:p>
            <a:pPr marL="0" indent="0" algn="just">
              <a:spcBef>
                <a:spcPts val="0"/>
              </a:spcBef>
              <a:buClr>
                <a:srgbClr val="FF0000"/>
              </a:buClr>
              <a:buSzPct val="100000"/>
              <a:buFont typeface="Wingdings" pitchFamily="2" charset="2"/>
              <a:buChar char="Ø"/>
            </a:pPr>
            <a:r>
              <a:rPr lang="ru-RU" sz="1700" dirty="0" smtClean="0">
                <a:latin typeface="Times New Roman" pitchFamily="18" charset="0"/>
                <a:cs typeface="Times New Roman" pitchFamily="18" charset="0"/>
              </a:rPr>
              <a:t> Стремитесь оказаться подальше от высоких и крупных людей, людей с громоздкими предметами и большими сумками.</a:t>
            </a:r>
          </a:p>
          <a:p>
            <a:pPr marL="0" indent="0" algn="just">
              <a:spcBef>
                <a:spcPts val="0"/>
              </a:spcBef>
              <a:buClr>
                <a:srgbClr val="FF0000"/>
              </a:buClr>
              <a:buSzPct val="100000"/>
              <a:buFont typeface="Wingdings" pitchFamily="2" charset="2"/>
              <a:buChar char="Ø"/>
            </a:pPr>
            <a:r>
              <a:rPr lang="ru-RU" sz="1700" dirty="0" smtClean="0">
                <a:latin typeface="Times New Roman" pitchFamily="18" charset="0"/>
                <a:cs typeface="Times New Roman" pitchFamily="18" charset="0"/>
              </a:rPr>
              <a:t> Любыми способами старайтесь удержаться на ногах.</a:t>
            </a:r>
          </a:p>
          <a:p>
            <a:pPr marL="0" indent="0" algn="just">
              <a:spcBef>
                <a:spcPts val="0"/>
              </a:spcBef>
              <a:buClr>
                <a:srgbClr val="FF0000"/>
              </a:buClr>
              <a:buSzPct val="100000"/>
              <a:buFont typeface="Wingdings" pitchFamily="2" charset="2"/>
              <a:buChar char="Ø"/>
            </a:pPr>
            <a:r>
              <a:rPr lang="ru-RU" sz="1700" dirty="0" smtClean="0">
                <a:latin typeface="Times New Roman" pitchFamily="18" charset="0"/>
                <a:cs typeface="Times New Roman" pitchFamily="18" charset="0"/>
              </a:rPr>
              <a:t> Не держите руки в карманах.</a:t>
            </a:r>
          </a:p>
          <a:p>
            <a:pPr marL="0" indent="0" algn="just">
              <a:spcBef>
                <a:spcPts val="0"/>
              </a:spcBef>
              <a:buClr>
                <a:srgbClr val="FF0000"/>
              </a:buClr>
              <a:buSzPct val="100000"/>
              <a:buFont typeface="Wingdings" pitchFamily="2" charset="2"/>
              <a:buChar char="Ø"/>
            </a:pPr>
            <a:r>
              <a:rPr lang="ru-RU" sz="1700" dirty="0" smtClean="0">
                <a:latin typeface="Times New Roman" pitchFamily="18" charset="0"/>
                <a:cs typeface="Times New Roman" pitchFamily="18" charset="0"/>
              </a:rPr>
              <a:t> Двигаясь, поднимайте ноги как можно выше, ставьте ногу на полную стопу, не семените, не поднимайтесь на цыпочки.</a:t>
            </a:r>
          </a:p>
          <a:p>
            <a:pPr marL="0" indent="0" algn="just">
              <a:spcBef>
                <a:spcPts val="0"/>
              </a:spcBef>
              <a:buClr>
                <a:srgbClr val="FF0000"/>
              </a:buClr>
              <a:buSzPct val="100000"/>
              <a:buFont typeface="Wingdings" pitchFamily="2" charset="2"/>
              <a:buChar char="Ø"/>
            </a:pPr>
            <a:r>
              <a:rPr lang="ru-RU" sz="1700" dirty="0" smtClean="0">
                <a:latin typeface="Times New Roman" pitchFamily="18" charset="0"/>
                <a:cs typeface="Times New Roman" pitchFamily="18" charset="0"/>
              </a:rPr>
              <a:t> Если давка приняла угрожающий характер, немедленно, не раздумывая, освободитесь от любой ноши, прежде всего от сумки на длинном ремне и шарфа.</a:t>
            </a:r>
          </a:p>
          <a:p>
            <a:pPr marL="0" indent="0" algn="just">
              <a:spcBef>
                <a:spcPts val="0"/>
              </a:spcBef>
              <a:buClr>
                <a:srgbClr val="FF0000"/>
              </a:buClr>
              <a:buSzPct val="100000"/>
              <a:buFont typeface="Wingdings" pitchFamily="2" charset="2"/>
              <a:buChar char="Ø"/>
            </a:pPr>
            <a:r>
              <a:rPr lang="ru-RU" sz="1700" dirty="0" smtClean="0">
                <a:latin typeface="Times New Roman" pitchFamily="18" charset="0"/>
                <a:cs typeface="Times New Roman" pitchFamily="18" charset="0"/>
              </a:rPr>
              <a:t> Если что-то уронили, ни в коем случае не наклоняйтесь, чтобы поднять.</a:t>
            </a:r>
          </a:p>
          <a:p>
            <a:pPr marL="0" indent="0" algn="just">
              <a:spcBef>
                <a:spcPts val="0"/>
              </a:spcBef>
              <a:buClr>
                <a:srgbClr val="FF0000"/>
              </a:buClr>
              <a:buSzPct val="100000"/>
              <a:buFont typeface="Wingdings" pitchFamily="2" charset="2"/>
              <a:buChar char="Ø"/>
            </a:pPr>
            <a:r>
              <a:rPr lang="ru-RU" sz="1700" dirty="0" smtClean="0">
                <a:latin typeface="Times New Roman" pitchFamily="18" charset="0"/>
                <a:cs typeface="Times New Roman" pitchFamily="18" charset="0"/>
              </a:rPr>
              <a:t> Если Вы упали, постарайтесь как можно быстрее подняться на ноги. При этом не опирайтесь на руки (их отдавят либо сломают). Старайтесь хоть на мгновение встать на подошвы или на носки. Обретя опору, "выныривайте", резко оттолкнувшись от земли ногами.</a:t>
            </a:r>
          </a:p>
        </p:txBody>
      </p:sp>
      <p:sp>
        <p:nvSpPr>
          <p:cNvPr id="4" name="Номер слайда 3"/>
          <p:cNvSpPr>
            <a:spLocks noGrp="1"/>
          </p:cNvSpPr>
          <p:nvPr>
            <p:ph type="sldNum" sz="quarter" idx="12"/>
          </p:nvPr>
        </p:nvSpPr>
        <p:spPr/>
        <p:txBody>
          <a:bodyPr/>
          <a:lstStyle/>
          <a:p>
            <a:fld id="{725C68B6-61C2-468F-89AB-4B9F7531AA68}" type="slidenum">
              <a:rPr lang="ru-RU" smtClean="0"/>
              <a:pPr/>
              <a:t>6</a:t>
            </a:fld>
            <a:endParaRPr lang="ru-RU"/>
          </a:p>
        </p:txBody>
      </p:sp>
      <p:sp>
        <p:nvSpPr>
          <p:cNvPr id="2" name="Заголовок 1"/>
          <p:cNvSpPr>
            <a:spLocks noGrp="1"/>
          </p:cNvSpPr>
          <p:nvPr>
            <p:ph type="title"/>
          </p:nvPr>
        </p:nvSpPr>
        <p:spPr>
          <a:xfrm>
            <a:off x="1357290" y="571480"/>
            <a:ext cx="6643734" cy="374346"/>
          </a:xfrm>
        </p:spPr>
        <p:txBody>
          <a:bodyPr>
            <a:noAutofit/>
          </a:bodyPr>
          <a:lstStyle/>
          <a:p>
            <a:pPr algn="ctr"/>
            <a:r>
              <a:rPr lang="ru-RU" sz="2400" dirty="0" smtClean="0">
                <a:solidFill>
                  <a:srgbClr val="FF0000"/>
                </a:solidFill>
                <a:latin typeface="Times New Roman" pitchFamily="18" charset="0"/>
                <a:cs typeface="Times New Roman" pitchFamily="18" charset="0"/>
              </a:rPr>
              <a:t>Поведение в толпе</a:t>
            </a:r>
            <a:endParaRPr lang="ru-RU" sz="2400" dirty="0">
              <a:solidFill>
                <a:srgbClr val="FF0000"/>
              </a:solidFill>
              <a:latin typeface="Times New Roman" pitchFamily="18" charset="0"/>
              <a:cs typeface="Times New Roman" pitchFamily="18" charset="0"/>
            </a:endParaRPr>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571480"/>
            <a:ext cx="8183880" cy="5429288"/>
          </a:xfrm>
        </p:spPr>
        <p:txBody>
          <a:bodyPr>
            <a:noAutofit/>
          </a:bodyPr>
          <a:lstStyle/>
          <a:p>
            <a:pPr marL="0" indent="0" algn="just">
              <a:spcBef>
                <a:spcPts val="0"/>
              </a:spcBef>
              <a:buClr>
                <a:srgbClr val="FF0000"/>
              </a:buClr>
              <a:buSzPct val="100000"/>
              <a:buFont typeface="Wingdings" pitchFamily="2" charset="2"/>
              <a:buChar char="Ø"/>
            </a:pPr>
            <a:r>
              <a:rPr lang="ru-RU" sz="1700" dirty="0" smtClean="0">
                <a:latin typeface="Times New Roman" pitchFamily="18" charset="0"/>
                <a:cs typeface="Times New Roman" pitchFamily="18" charset="0"/>
              </a:rPr>
              <a:t> Если встать не удается, свернитесь клубком, защитите голову предплечьями, а ладонями прикройте затылок.</a:t>
            </a:r>
          </a:p>
          <a:p>
            <a:pPr marL="0" indent="0" algn="just">
              <a:spcBef>
                <a:spcPts val="0"/>
              </a:spcBef>
              <a:buClr>
                <a:srgbClr val="FF0000"/>
              </a:buClr>
              <a:buSzPct val="100000"/>
              <a:buFont typeface="Wingdings" pitchFamily="2" charset="2"/>
              <a:buChar char="Ø"/>
            </a:pPr>
            <a:r>
              <a:rPr lang="ru-RU" sz="1700" dirty="0" smtClean="0">
                <a:latin typeface="Times New Roman" pitchFamily="18" charset="0"/>
                <a:cs typeface="Times New Roman" pitchFamily="18" charset="0"/>
              </a:rPr>
              <a:t> Попав в переполненное людьми помещение, заранее определите, какие места при возникновении экстремальной ситуации наиболее опасны (проходы между секторами на стадионе, стеклянные двери и перегородки в концертных залах и т.п.), обратите внимание на запасные и аварийные выходы, мысленно проделайте путь к ним.</a:t>
            </a:r>
          </a:p>
          <a:p>
            <a:pPr marL="0" indent="0" algn="just">
              <a:spcBef>
                <a:spcPts val="0"/>
              </a:spcBef>
              <a:buClr>
                <a:srgbClr val="FF0000"/>
              </a:buClr>
              <a:buSzPct val="100000"/>
              <a:buFont typeface="Wingdings" pitchFamily="2" charset="2"/>
              <a:buChar char="Ø"/>
            </a:pPr>
            <a:r>
              <a:rPr lang="ru-RU" sz="1700" dirty="0" smtClean="0">
                <a:latin typeface="Times New Roman" pitchFamily="18" charset="0"/>
                <a:cs typeface="Times New Roman" pitchFamily="18" charset="0"/>
              </a:rPr>
              <a:t> Легче всего укрыться от толпы в углах зала или вблизи стен, но сложнее оттуда добираться до выхода.</a:t>
            </a:r>
          </a:p>
          <a:p>
            <a:pPr marL="0" indent="0" algn="just">
              <a:spcBef>
                <a:spcPts val="0"/>
              </a:spcBef>
              <a:buClr>
                <a:srgbClr val="FF0000"/>
              </a:buClr>
              <a:buSzPct val="100000"/>
              <a:buFont typeface="Wingdings" pitchFamily="2" charset="2"/>
              <a:buChar char="Ø"/>
            </a:pPr>
            <a:r>
              <a:rPr lang="ru-RU" sz="1700" dirty="0" smtClean="0">
                <a:latin typeface="Times New Roman" pitchFamily="18" charset="0"/>
                <a:cs typeface="Times New Roman" pitchFamily="18" charset="0"/>
              </a:rPr>
              <a:t> При возникновении паники старайтесь сохранить спокойствие и способность трезво оценивать ситуацию.</a:t>
            </a:r>
          </a:p>
          <a:p>
            <a:pPr marL="0" indent="0" algn="just">
              <a:spcBef>
                <a:spcPts val="0"/>
              </a:spcBef>
              <a:buClr>
                <a:srgbClr val="FF0000"/>
              </a:buClr>
              <a:buSzPct val="100000"/>
              <a:buFont typeface="Wingdings" pitchFamily="2" charset="2"/>
              <a:buChar char="Ø"/>
            </a:pPr>
            <a:r>
              <a:rPr lang="ru-RU" sz="1700" dirty="0" smtClean="0">
                <a:latin typeface="Times New Roman" pitchFamily="18" charset="0"/>
                <a:cs typeface="Times New Roman" pitchFamily="18" charset="0"/>
              </a:rPr>
              <a:t> Не присоединяйтесь к митингующим "ради интереса". Сначала узнайте, санкционирован ли митинг, за что агитируют выступающие люди.</a:t>
            </a:r>
          </a:p>
          <a:p>
            <a:pPr marL="0" indent="0" algn="just">
              <a:spcBef>
                <a:spcPts val="0"/>
              </a:spcBef>
              <a:buClr>
                <a:srgbClr val="FF0000"/>
              </a:buClr>
              <a:buSzPct val="100000"/>
              <a:buFont typeface="Wingdings" pitchFamily="2" charset="2"/>
              <a:buChar char="Ø"/>
            </a:pPr>
            <a:r>
              <a:rPr lang="ru-RU" sz="1700" dirty="0" smtClean="0">
                <a:latin typeface="Times New Roman" pitchFamily="18" charset="0"/>
                <a:cs typeface="Times New Roman" pitchFamily="18" charset="0"/>
              </a:rPr>
              <a:t> Не вступайте в незарегистрированные организации. Участие в мероприятиях таких организаций может повлечь уголовное наказание.</a:t>
            </a:r>
          </a:p>
          <a:p>
            <a:pPr marL="0" indent="0" algn="just">
              <a:spcBef>
                <a:spcPts val="0"/>
              </a:spcBef>
              <a:buClr>
                <a:srgbClr val="FF0000"/>
              </a:buClr>
              <a:buSzPct val="100000"/>
              <a:buFont typeface="Wingdings" pitchFamily="2" charset="2"/>
              <a:buChar char="Ø"/>
            </a:pPr>
            <a:r>
              <a:rPr lang="ru-RU" sz="1700" dirty="0" smtClean="0">
                <a:latin typeface="Times New Roman" pitchFamily="18" charset="0"/>
                <a:cs typeface="Times New Roman" pitchFamily="18" charset="0"/>
              </a:rPr>
              <a:t> Во время массовых беспорядков постарайтесь не попасть в толпу, как участников, так и зрителей. Вы можете попасть под действия бойцов спецподразделений.</a:t>
            </a:r>
          </a:p>
        </p:txBody>
      </p:sp>
      <p:sp>
        <p:nvSpPr>
          <p:cNvPr id="4" name="Номер слайда 3"/>
          <p:cNvSpPr>
            <a:spLocks noGrp="1"/>
          </p:cNvSpPr>
          <p:nvPr>
            <p:ph type="sldNum" sz="quarter" idx="12"/>
          </p:nvPr>
        </p:nvSpPr>
        <p:spPr/>
        <p:txBody>
          <a:bodyPr/>
          <a:lstStyle/>
          <a:p>
            <a:fld id="{725C68B6-61C2-468F-89AB-4B9F7531AA68}" type="slidenum">
              <a:rPr lang="ru-RU" smtClean="0"/>
              <a:pPr/>
              <a:t>7</a:t>
            </a:fld>
            <a:endParaRPr lang="ru-RU"/>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25C68B6-61C2-468F-89AB-4B9F7531AA68}" type="slidenum">
              <a:rPr lang="ru-RU" smtClean="0"/>
              <a:pPr/>
              <a:t>8</a:t>
            </a:fld>
            <a:endParaRPr lang="ru-RU"/>
          </a:p>
        </p:txBody>
      </p:sp>
      <p:sp>
        <p:nvSpPr>
          <p:cNvPr id="2" name="Заголовок 1"/>
          <p:cNvSpPr>
            <a:spLocks noGrp="1"/>
          </p:cNvSpPr>
          <p:nvPr>
            <p:ph type="title"/>
          </p:nvPr>
        </p:nvSpPr>
        <p:spPr>
          <a:xfrm>
            <a:off x="1357290" y="642918"/>
            <a:ext cx="6643734" cy="374346"/>
          </a:xfrm>
        </p:spPr>
        <p:txBody>
          <a:bodyPr>
            <a:noAutofit/>
          </a:bodyPr>
          <a:lstStyle/>
          <a:p>
            <a:pPr algn="ctr"/>
            <a:r>
              <a:rPr lang="ru-RU" sz="2400" dirty="0" smtClean="0">
                <a:solidFill>
                  <a:srgbClr val="FF0000"/>
                </a:solidFill>
                <a:latin typeface="Times New Roman" pitchFamily="18" charset="0"/>
                <a:cs typeface="Times New Roman" pitchFamily="18" charset="0"/>
              </a:rPr>
              <a:t>Захват в заложники</a:t>
            </a:r>
            <a:endParaRPr lang="ru-RU" sz="2400" dirty="0">
              <a:solidFill>
                <a:srgbClr val="FF0000"/>
              </a:solidFill>
              <a:latin typeface="Times New Roman" pitchFamily="18" charset="0"/>
              <a:cs typeface="Times New Roman" pitchFamily="18" charset="0"/>
            </a:endParaRPr>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8" name="Содержимое 7"/>
          <p:cNvSpPr>
            <a:spLocks noGrp="1"/>
          </p:cNvSpPr>
          <p:nvPr>
            <p:ph idx="1"/>
          </p:nvPr>
        </p:nvSpPr>
        <p:spPr>
          <a:xfrm>
            <a:off x="457200" y="1214422"/>
            <a:ext cx="8229600" cy="4792869"/>
          </a:xfrm>
        </p:spPr>
        <p:txBody>
          <a:bodyPr>
            <a:noAutofit/>
          </a:bodyPr>
          <a:lstStyle/>
          <a:p>
            <a:pPr marL="0" indent="0" algn="just">
              <a:spcBef>
                <a:spcPts val="0"/>
              </a:spcBef>
              <a:buNone/>
            </a:pPr>
            <a:r>
              <a:rPr lang="ru-RU" sz="1800" dirty="0" smtClean="0">
                <a:latin typeface="Times New Roman" pitchFamily="18" charset="0"/>
                <a:cs typeface="Times New Roman" pitchFamily="18" charset="0"/>
              </a:rPr>
              <a:t>Любой человек по стечению обстоятельств может оказаться заложником у преступников. При этом преступники могут добиваться достижения политических целей, получения выкупа и т.п.</a:t>
            </a:r>
          </a:p>
          <a:p>
            <a:pPr marL="0" indent="0" algn="just">
              <a:spcBef>
                <a:spcPts val="0"/>
              </a:spcBef>
              <a:buNone/>
            </a:pPr>
            <a:r>
              <a:rPr lang="ru-RU" sz="1800" dirty="0" smtClean="0">
                <a:latin typeface="Times New Roman" pitchFamily="18" charset="0"/>
                <a:cs typeface="Times New Roman" pitchFamily="18" charset="0"/>
              </a:rPr>
              <a:t>Во всех случаях ваша жизнь становиться предметом торга для террористов.</a:t>
            </a:r>
          </a:p>
          <a:p>
            <a:pPr marL="0" indent="0" algn="just">
              <a:spcBef>
                <a:spcPts val="0"/>
              </a:spcBef>
              <a:buNone/>
            </a:pPr>
            <a:r>
              <a:rPr lang="ru-RU" sz="1800" dirty="0" smtClean="0">
                <a:latin typeface="Times New Roman" pitchFamily="18" charset="0"/>
                <a:cs typeface="Times New Roman" pitchFamily="18" charset="0"/>
              </a:rPr>
              <a:t>Захват может произойти в транспорте, в учреждении, на улице, в квартире.</a:t>
            </a:r>
          </a:p>
          <a:p>
            <a:pPr marL="0" indent="0" algn="just">
              <a:spcBef>
                <a:spcPts val="0"/>
              </a:spcBef>
              <a:buNone/>
            </a:pPr>
            <a:r>
              <a:rPr lang="ru-RU" sz="1800" dirty="0" smtClean="0">
                <a:latin typeface="Times New Roman" pitchFamily="18" charset="0"/>
                <a:cs typeface="Times New Roman" pitchFamily="18" charset="0"/>
              </a:rPr>
              <a:t>Если вы оказались в заложниках, рекомендуем придерживаться следующих правил поведения:</a:t>
            </a:r>
          </a:p>
          <a:p>
            <a:pPr marL="0" indent="0" algn="just">
              <a:spcBef>
                <a:spcPts val="0"/>
              </a:spcBef>
              <a:buClr>
                <a:srgbClr val="FF0000"/>
              </a:buClr>
              <a:buSzPct val="100000"/>
              <a:buFont typeface="Wingdings" pitchFamily="2" charset="2"/>
              <a:buChar char="v"/>
            </a:pPr>
            <a:r>
              <a:rPr lang="ru-RU" sz="1800" dirty="0" smtClean="0">
                <a:latin typeface="Times New Roman" pitchFamily="18" charset="0"/>
                <a:cs typeface="Times New Roman" pitchFamily="18" charset="0"/>
              </a:rPr>
              <a:t> неожиданное движение или шум могут повлечь жестокий отпор со стороны террористов. Не допускайте действий, которые могут спровоцировать террористов к применению оружия и привести к человеческим жертвам;</a:t>
            </a:r>
          </a:p>
          <a:p>
            <a:pPr marL="0" indent="0" algn="just">
              <a:spcBef>
                <a:spcPts val="0"/>
              </a:spcBef>
              <a:buClr>
                <a:srgbClr val="FF0000"/>
              </a:buClr>
              <a:buSzPct val="100000"/>
              <a:buFont typeface="Wingdings" pitchFamily="2" charset="2"/>
              <a:buChar char="v"/>
            </a:pPr>
            <a:r>
              <a:rPr lang="ru-RU" sz="1800" dirty="0" smtClean="0">
                <a:latin typeface="Times New Roman" pitchFamily="18" charset="0"/>
                <a:cs typeface="Times New Roman" pitchFamily="18" charset="0"/>
              </a:rPr>
              <a:t> будьте готовы к применению террористами повязок на глаза, кляпов, наручников или веревок;</a:t>
            </a:r>
          </a:p>
          <a:p>
            <a:pPr marL="0" indent="0" algn="just">
              <a:spcBef>
                <a:spcPts val="0"/>
              </a:spcBef>
              <a:buClr>
                <a:srgbClr val="FF0000"/>
              </a:buClr>
              <a:buSzPct val="100000"/>
              <a:buFont typeface="Wingdings" pitchFamily="2" charset="2"/>
              <a:buChar char="v"/>
            </a:pPr>
            <a:r>
              <a:rPr lang="ru-RU" sz="1800" dirty="0" smtClean="0">
                <a:latin typeface="Times New Roman" pitchFamily="18" charset="0"/>
                <a:cs typeface="Times New Roman" pitchFamily="18" charset="0"/>
              </a:rPr>
              <a:t> переносите лишения, оскорбления и унижения, не смотрите преступникам в глаза (для нервного человека это сигнал к агрессии), не ведите себя вызывающе;</a:t>
            </a:r>
          </a:p>
          <a:p>
            <a:pPr marL="0" indent="0" algn="just">
              <a:spcBef>
                <a:spcPts val="0"/>
              </a:spcBef>
              <a:buClr>
                <a:srgbClr val="FF0000"/>
              </a:buClr>
              <a:buSzPct val="100000"/>
              <a:buFont typeface="Wingdings" pitchFamily="2" charset="2"/>
              <a:buChar char="v"/>
            </a:pPr>
            <a:r>
              <a:rPr lang="ru-RU" sz="1800" dirty="0" smtClean="0">
                <a:latin typeface="Times New Roman" pitchFamily="18" charset="0"/>
                <a:cs typeface="Times New Roman" pitchFamily="18" charset="0"/>
              </a:rPr>
              <a:t> не пытайтесь оказывать сопротивление, не проявляйте ненужного героизма, пытаясь разоружить бандита или прорваться к выходу или окну;</a:t>
            </a:r>
          </a:p>
          <a:p>
            <a:pPr marL="0" indent="0" algn="just">
              <a:spcBef>
                <a:spcPts val="0"/>
              </a:spcBef>
              <a:buNone/>
            </a:pPr>
            <a:endParaRPr lang="ru-RU" sz="18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25C68B6-61C2-468F-89AB-4B9F7531AA68}" type="slidenum">
              <a:rPr lang="ru-RU" smtClean="0"/>
              <a:pPr/>
              <a:t>9</a:t>
            </a:fld>
            <a:endParaRPr lang="ru-RU"/>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8" name="Содержимое 7"/>
          <p:cNvSpPr>
            <a:spLocks noGrp="1"/>
          </p:cNvSpPr>
          <p:nvPr>
            <p:ph idx="1"/>
          </p:nvPr>
        </p:nvSpPr>
        <p:spPr>
          <a:xfrm>
            <a:off x="457200" y="1000108"/>
            <a:ext cx="8229600" cy="5007183"/>
          </a:xfrm>
        </p:spPr>
        <p:txBody>
          <a:bodyPr>
            <a:noAutofit/>
          </a:bodyPr>
          <a:lstStyle/>
          <a:p>
            <a:pPr marL="0" indent="0" algn="just">
              <a:spcBef>
                <a:spcPts val="0"/>
              </a:spcBef>
              <a:buClr>
                <a:srgbClr val="FF0000"/>
              </a:buClr>
              <a:buSzPct val="100000"/>
              <a:buFont typeface="Wingdings" pitchFamily="2" charset="2"/>
              <a:buChar char="v"/>
            </a:pPr>
            <a:r>
              <a:rPr lang="ru-RU" sz="1800" dirty="0" smtClean="0">
                <a:latin typeface="Times New Roman" pitchFamily="18" charset="0"/>
                <a:cs typeface="Times New Roman" pitchFamily="18" charset="0"/>
              </a:rPr>
              <a:t> если вас заставляют выйти из помещения, говоря, что вы взяты в заложники, не сопротивляйтесь;</a:t>
            </a:r>
          </a:p>
          <a:p>
            <a:pPr marL="0" indent="0" algn="just">
              <a:spcBef>
                <a:spcPts val="0"/>
              </a:spcBef>
              <a:buClr>
                <a:srgbClr val="FF0000"/>
              </a:buClr>
              <a:buSzPct val="100000"/>
              <a:buFont typeface="Wingdings" pitchFamily="2" charset="2"/>
              <a:buChar char="v"/>
            </a:pPr>
            <a:r>
              <a:rPr lang="ru-RU" sz="1800" dirty="0" smtClean="0">
                <a:latin typeface="Times New Roman" pitchFamily="18" charset="0"/>
                <a:cs typeface="Times New Roman" pitchFamily="18" charset="0"/>
              </a:rPr>
              <a:t> если с вами находятся дети, найдите для них безопасное место, постарайтесь закрыть их от случайных пуль, по возможности находитесь рядом с ними;</a:t>
            </a:r>
          </a:p>
          <a:p>
            <a:pPr marL="0" indent="0" algn="just">
              <a:spcBef>
                <a:spcPts val="0"/>
              </a:spcBef>
              <a:buClr>
                <a:srgbClr val="FF0000"/>
              </a:buClr>
              <a:buSzPct val="100000"/>
              <a:buFont typeface="Wingdings" pitchFamily="2" charset="2"/>
              <a:buChar char="v"/>
            </a:pPr>
            <a:r>
              <a:rPr lang="ru-RU" sz="1800" dirty="0" smtClean="0">
                <a:latin typeface="Times New Roman" pitchFamily="18" charset="0"/>
                <a:cs typeface="Times New Roman" pitchFamily="18" charset="0"/>
              </a:rPr>
              <a:t> при необходимости выполняйте требования преступников, не противоречьте им, не рискуйте жизнью окружающих и своей собственной, старайтесь не допускать истерики и паники;</a:t>
            </a:r>
          </a:p>
          <a:p>
            <a:pPr marL="0" indent="0" algn="just">
              <a:spcBef>
                <a:spcPts val="0"/>
              </a:spcBef>
              <a:buClr>
                <a:srgbClr val="FF0000"/>
              </a:buClr>
              <a:buSzPct val="100000"/>
              <a:buFont typeface="Wingdings" pitchFamily="2" charset="2"/>
              <a:buChar char="v"/>
            </a:pPr>
            <a:r>
              <a:rPr lang="ru-RU" sz="1800" dirty="0" smtClean="0">
                <a:latin typeface="Times New Roman" pitchFamily="18" charset="0"/>
                <a:cs typeface="Times New Roman" pitchFamily="18" charset="0"/>
              </a:rPr>
              <a:t> в случае когда необходима медицинская помощь, говорите спокойно и кратко, не нервируя бандитов, ничего не предпринимайте, пока не получите разрешения.</a:t>
            </a:r>
          </a:p>
          <a:p>
            <a:pPr marL="0" indent="0" algn="just">
              <a:spcBef>
                <a:spcPts val="0"/>
              </a:spcBef>
              <a:buClr>
                <a:srgbClr val="FF0000"/>
              </a:buClr>
              <a:buSzPct val="100000"/>
              <a:buNone/>
            </a:pPr>
            <a:endParaRPr lang="ru-RU" sz="1800" dirty="0" smtClean="0">
              <a:latin typeface="Times New Roman" pitchFamily="18" charset="0"/>
              <a:cs typeface="Times New Roman" pitchFamily="18" charset="0"/>
            </a:endParaRPr>
          </a:p>
          <a:p>
            <a:pPr marL="0" indent="0" algn="ctr">
              <a:spcBef>
                <a:spcPts val="0"/>
              </a:spcBef>
              <a:buNone/>
            </a:pPr>
            <a:r>
              <a:rPr lang="ru-RU" sz="1800" b="1" dirty="0" smtClean="0">
                <a:solidFill>
                  <a:srgbClr val="FF0000"/>
                </a:solidFill>
                <a:latin typeface="Times New Roman" pitchFamily="18" charset="0"/>
                <a:cs typeface="Times New Roman" pitchFamily="18" charset="0"/>
              </a:rPr>
              <a:t>ПОМНИТЕ: ВАША ЦЕЛЬ - ОСТАТЬСЯ В ЖИВЫХ</a:t>
            </a:r>
          </a:p>
          <a:p>
            <a:pPr marL="0" indent="0" algn="just">
              <a:spcBef>
                <a:spcPts val="0"/>
              </a:spcBef>
              <a:buNone/>
            </a:pPr>
            <a:endParaRPr lang="ru-RU" sz="1800" b="1" dirty="0" smtClean="0">
              <a:latin typeface="Times New Roman" pitchFamily="18" charset="0"/>
              <a:cs typeface="Times New Roman" pitchFamily="18" charset="0"/>
            </a:endParaRPr>
          </a:p>
          <a:p>
            <a:pPr marL="0" indent="0" algn="just">
              <a:spcBef>
                <a:spcPts val="0"/>
              </a:spcBef>
              <a:buNone/>
            </a:pPr>
            <a:r>
              <a:rPr lang="ru-RU" sz="1800" dirty="0" smtClean="0">
                <a:latin typeface="Times New Roman" pitchFamily="18" charset="0"/>
                <a:cs typeface="Times New Roman" pitchFamily="18" charset="0"/>
              </a:rPr>
              <a:t>Будьте внимательны, постарайтесь запомнить приметы преступников, отличительные черты их лиц, одежду, имена, клички, возможные шрамы и татуировки, особенности речи и манеры поведения, тематику разговоров и т.п.</a:t>
            </a:r>
          </a:p>
          <a:p>
            <a:pPr marL="0" indent="0" algn="just">
              <a:spcBef>
                <a:spcPts val="0"/>
              </a:spcBef>
              <a:buNone/>
            </a:pPr>
            <a:r>
              <a:rPr lang="ru-RU" sz="1800" dirty="0" smtClean="0">
                <a:latin typeface="Times New Roman" pitchFamily="18" charset="0"/>
                <a:cs typeface="Times New Roman" pitchFamily="18" charset="0"/>
              </a:rPr>
              <a:t>Помните, что получив сообщение о вашем захвате, спецслужбы уже начали действовать и предпримут все необходимое для вашего освобождения.</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631</TotalTime>
  <Words>2749</Words>
  <PresentationFormat>Экран (4:3)</PresentationFormat>
  <Paragraphs>211</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Открытая</vt:lpstr>
      <vt:lpstr>РЕКОМЕНДАЦИИ Как вести себя в экстремальных ситуациях</vt:lpstr>
      <vt:lpstr>Слайд 2</vt:lpstr>
      <vt:lpstr>Слайд 3</vt:lpstr>
      <vt:lpstr>Слайд 4</vt:lpstr>
      <vt:lpstr>Получение информации об эвакуации</vt:lpstr>
      <vt:lpstr>Поведение в толпе</vt:lpstr>
      <vt:lpstr>Слайд 7</vt:lpstr>
      <vt:lpstr>Захват в заложники</vt:lpstr>
      <vt:lpstr>Слайд 9</vt:lpstr>
      <vt:lpstr>Слайд 10</vt:lpstr>
      <vt:lpstr>Слайд 11</vt:lpstr>
      <vt:lpstr>Слайд 12</vt:lpstr>
      <vt:lpstr>Использование авиатранспорта</vt:lpstr>
      <vt:lpstr>При захвате самолета террористами</vt:lpstr>
      <vt:lpstr>Слайд 15</vt:lpstr>
      <vt:lpstr>Действия при угрозе совершения террористического акта</vt:lpstr>
      <vt:lpstr>Телефоны оперативных спец служб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User</cp:lastModifiedBy>
  <cp:revision>71</cp:revision>
  <dcterms:created xsi:type="dcterms:W3CDTF">2021-03-17T03:58:59Z</dcterms:created>
  <dcterms:modified xsi:type="dcterms:W3CDTF">2024-11-22T09:17:02Z</dcterms:modified>
</cp:coreProperties>
</file>