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sldIdLst>
    <p:sldId id="256" r:id="rId2"/>
    <p:sldId id="258" r:id="rId3"/>
    <p:sldId id="273" r:id="rId4"/>
    <p:sldId id="274" r:id="rId5"/>
    <p:sldId id="266" r:id="rId6"/>
    <p:sldId id="275" r:id="rId7"/>
    <p:sldId id="276" r:id="rId8"/>
    <p:sldId id="277" r:id="rId9"/>
    <p:sldId id="278" r:id="rId10"/>
    <p:sldId id="279" r:id="rId11"/>
    <p:sldId id="280" r:id="rId12"/>
    <p:sldId id="281" r:id="rId13"/>
    <p:sldId id="282" r:id="rId14"/>
    <p:sldId id="283" r:id="rId15"/>
    <p:sldId id="285" r:id="rId16"/>
    <p:sldId id="284" r:id="rId17"/>
    <p:sldId id="265"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94" d="100"/>
          <a:sy n="94" d="100"/>
        </p:scale>
        <p:origin x="-636" y="-102"/>
      </p:cViewPr>
      <p:guideLst>
        <p:guide orient="horz" pos="2160"/>
        <p:guide pos="2880"/>
      </p:guideLst>
    </p:cSldViewPr>
  </p:slideViewPr>
  <p:outlineViewPr>
    <p:cViewPr>
      <p:scale>
        <a:sx n="33" d="100"/>
        <a:sy n="33" d="100"/>
      </p:scale>
      <p:origin x="0" y="17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6FF4F-8DEC-42D1-BC55-02E0CB69EF84}" type="datetimeFigureOut">
              <a:rPr lang="ru-RU" smtClean="0"/>
              <a:pPr/>
              <a:t>22.11.2024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53CE8-CEE7-4FBE-A5B7-E7125C8A853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E7F31D8-96AA-424D-8BF2-3BF80509B705}" type="datetime1">
              <a:rPr lang="ru-RU" smtClean="0"/>
              <a:pPr/>
              <a:t>22.11.2024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9B1A36-C1EC-4DC5-87B9-672C3E2EED78}"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606C28-7B51-4D3A-8BED-E298BC92608E}"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76A260-A292-4085-A3CC-ABD2A7E3E5AD}"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5833D4C-6DB5-475A-8E2F-8A0869AD0D19}"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6478A17-8FD3-4C05-A471-0AC2FB65D42A}"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3941CAB-7A27-466C-BDD8-57C7ECBDD424}" type="datetime1">
              <a:rPr lang="ru-RU" smtClean="0"/>
              <a:pPr/>
              <a:t>22.11.2024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AB398FA-1F10-4E43-89BA-0D3E23D72466}" type="datetime1">
              <a:rPr lang="ru-RU" smtClean="0"/>
              <a:pPr/>
              <a:t>22.11.2024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85D4AC2-BB7E-4CCF-86E0-3CF27C748F3B}" type="datetime1">
              <a:rPr lang="ru-RU" smtClean="0"/>
              <a:pPr/>
              <a:t>22.11.2024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D894C2C-CA58-4852-928A-087EE49F6F30}"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E7C58A3-66BA-4443-B25C-6E7D0DD6583F}" type="datetime1">
              <a:rPr lang="ru-RU" smtClean="0"/>
              <a:pPr/>
              <a:t>22.11.2024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AFB53D-4BFF-423B-B0D2-F5C9A000103F}" type="datetime1">
              <a:rPr lang="ru-RU" smtClean="0"/>
              <a:pPr/>
              <a:t>22.11.2024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071546"/>
            <a:ext cx="8229600" cy="2557482"/>
          </a:xfrm>
          <a:solidFill>
            <a:schemeClr val="bg1"/>
          </a:solidFill>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РЕКОМЕНДАЦИИ</a:t>
            </a:r>
            <a:b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Как вести себя в экстремальных ситуациях</a:t>
            </a:r>
            <a:endParaRPr lang="ru-RU"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14348" y="6286520"/>
            <a:ext cx="7772400" cy="200020"/>
          </a:xfrm>
        </p:spPr>
        <p:txBody>
          <a:bodyPr>
            <a:normAutofit fontScale="92500"/>
          </a:bodyPr>
          <a:lstStyle/>
          <a:p>
            <a:r>
              <a:rPr lang="ru-RU" sz="800" b="1" dirty="0" smtClean="0">
                <a:solidFill>
                  <a:schemeClr val="tx1"/>
                </a:solidFill>
                <a:latin typeface="Times New Roman" pitchFamily="18" charset="0"/>
                <a:cs typeface="Times New Roman" pitchFamily="18" charset="0"/>
              </a:rPr>
              <a:t>г. Полевской 2021 г.</a:t>
            </a:r>
            <a:endParaRPr lang="ru-RU" sz="800" b="1" dirty="0">
              <a:solidFill>
                <a:schemeClr val="tx1"/>
              </a:solidFill>
              <a:latin typeface="Times New Roman" pitchFamily="18" charset="0"/>
              <a:cs typeface="Times New Roman" pitchFamily="18" charset="0"/>
            </a:endParaRPr>
          </a:p>
        </p:txBody>
      </p:sp>
      <p:pic>
        <p:nvPicPr>
          <p:cNvPr id="102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4" name="Picture 2" descr="C:\Users\User\Documents\Презентация\12.jpg"/>
          <p:cNvPicPr>
            <a:picLocks noChangeAspect="1" noChangeArrowheads="1"/>
          </p:cNvPicPr>
          <p:nvPr/>
        </p:nvPicPr>
        <p:blipFill>
          <a:blip r:embed="rId3" cstate="print"/>
          <a:srcRect/>
          <a:stretch>
            <a:fillRect/>
          </a:stretch>
        </p:blipFill>
        <p:spPr bwMode="auto">
          <a:xfrm>
            <a:off x="4857752" y="3714752"/>
            <a:ext cx="4143405" cy="12858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928670"/>
            <a:ext cx="8229600" cy="5078621"/>
          </a:xfrm>
        </p:spPr>
        <p:txBody>
          <a:bodyPr>
            <a:noAutofit/>
          </a:bodyPr>
          <a:lstStyle/>
          <a:p>
            <a:pPr marL="0" indent="0" algn="ctr">
              <a:spcBef>
                <a:spcPts val="0"/>
              </a:spcBef>
              <a:buNone/>
            </a:pPr>
            <a:r>
              <a:rPr lang="ru-RU" sz="1800" dirty="0" smtClean="0">
                <a:latin typeface="Times New Roman" pitchFamily="18" charset="0"/>
                <a:cs typeface="Times New Roman" pitchFamily="18" charset="0"/>
              </a:rPr>
              <a:t>Во время проведения спецслужбами операции по вашему освобождению неукоснительно соблюдайте следующие требования:</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лежите на полу лицом вниз, голову закройте руками и не двигайтесь;</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ни в коем случае не бегите навстречу сотрудникам спецслужб или от них, так как они могут принять вас за преступника;</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есть возможность, держитесь подальше от проемов дверей и окон.</a:t>
            </a:r>
          </a:p>
          <a:p>
            <a:pPr marL="0" indent="0" algn="just">
              <a:spcBef>
                <a:spcPts val="0"/>
              </a:spcBef>
              <a:buNone/>
            </a:pPr>
            <a:endParaRPr lang="ru-RU" sz="1800" dirty="0" smtClean="0">
              <a:latin typeface="Times New Roman" pitchFamily="18" charset="0"/>
              <a:cs typeface="Times New Roman" pitchFamily="18" charset="0"/>
            </a:endParaRPr>
          </a:p>
          <a:p>
            <a:pPr marL="0" indent="0" algn="ctr">
              <a:spcBef>
                <a:spcPts val="0"/>
              </a:spcBef>
              <a:buNone/>
            </a:pPr>
            <a:r>
              <a:rPr lang="ru-RU" sz="1800" dirty="0" smtClean="0">
                <a:latin typeface="Times New Roman" pitchFamily="18" charset="0"/>
                <a:cs typeface="Times New Roman" pitchFamily="18" charset="0"/>
              </a:rPr>
              <a:t>Если Вас захватили в качестве заложника, помните, что Ваше собственное поведение может повлиять на обращение с Вами:</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Сохраняйте спокойствие и самообладание. Определите, что происходит.</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Решение оказать сопротивление или отказаться от этого должно быть взвешенным и соответствовать опасности превосходящих сил террористов.</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Не сопротивляйтесь. Это может повлечь еще большую жестокость.</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Будьте настороже. Сосредоточьте Ваше внимание на звуках, движениях и т.п.</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Займитесь умственными упражнениями.</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Будьте готовы к "спартанским" условиям жизни:</a:t>
            </a:r>
          </a:p>
          <a:p>
            <a:pPr marL="43200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неадекватной пище и условиям проживания;</a:t>
            </a:r>
          </a:p>
          <a:p>
            <a:pPr marL="43200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неадекватным туалетным удобствам.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928670"/>
            <a:ext cx="8229600" cy="5078621"/>
          </a:xfrm>
        </p:spPr>
        <p:txBody>
          <a:bodyPr>
            <a:noAutofit/>
          </a:bodyPr>
          <a:lstStyle/>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есть возможность, обязательно соблюдайте правила личной гигиены.</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При наличии проблем со здоровьем, убедитесь, что Вы взяли с собой необходимые лекарства, сообщите охранникам о проблемах со здоровьем, при необходимости просите об оказании медицинской помощи или предоставлении лекарств.</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Будьте готовы объяснить наличие у Вас каких-либо документов, номеров телефонов и т.п.</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Не давайте ослабнуть своему сознанию. Разработайте программу возможных упражнений (как умственных, так и физических). Постоянно тренируйте память: вспоминайте исторические даты, фамилии знакомых людей, номера телефонов и т.п. Насколько позволяют силы и пространство помещения занимайтесь физическими упражнениями.</a:t>
            </a:r>
          </a:p>
          <a:p>
            <a:pPr marL="0" indent="0" algn="just">
              <a:spcBef>
                <a:spcPts val="0"/>
              </a:spcBef>
              <a:buNone/>
            </a:pPr>
            <a:endParaRPr lang="ru-RU" sz="1800" dirty="0" smtClean="0">
              <a:latin typeface="Times New Roman" pitchFamily="18" charset="0"/>
              <a:cs typeface="Times New Roman" pitchFamily="18" charset="0"/>
            </a:endParaRPr>
          </a:p>
          <a:p>
            <a:pPr marL="0" indent="0" algn="just">
              <a:spcBef>
                <a:spcPts val="0"/>
              </a:spcBef>
              <a:buNone/>
            </a:pPr>
            <a:r>
              <a:rPr lang="ru-RU" sz="1800" dirty="0" smtClean="0">
                <a:latin typeface="Times New Roman" pitchFamily="18" charset="0"/>
                <a:cs typeface="Times New Roman" pitchFamily="18" charset="0"/>
              </a:rPr>
              <a:t>Спросите у охранников, можно ли читать, писать, пользоваться средствами личной гигиены и т.п.</a:t>
            </a:r>
          </a:p>
          <a:p>
            <a:pPr marL="0" indent="0" algn="just">
              <a:spcBef>
                <a:spcPts val="0"/>
              </a:spcBef>
              <a:buNone/>
            </a:pPr>
            <a:r>
              <a:rPr lang="ru-RU" sz="1800" dirty="0" smtClean="0">
                <a:latin typeface="Times New Roman" pitchFamily="18" charset="0"/>
                <a:cs typeface="Times New Roman" pitchFamily="18" charset="0"/>
              </a:rPr>
              <a:t>Если Вам дали возможность поговорить с родственниками по телефону, держите себя в руках, не плачьте, не кричите, говорите коротко и по существу. Попробуйте установить контакт с охранниками. Объясните им, что Вы тоже человек.</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928670"/>
            <a:ext cx="8229600" cy="5078621"/>
          </a:xfrm>
        </p:spPr>
        <p:txBody>
          <a:bodyPr>
            <a:noAutofit/>
          </a:bodyPr>
          <a:lstStyle/>
          <a:p>
            <a:pPr marL="0" indent="0" algn="just">
              <a:spcBef>
                <a:spcPts val="0"/>
              </a:spcBef>
              <a:buClr>
                <a:srgbClr val="FF0000"/>
              </a:buClr>
              <a:buSzPct val="100000"/>
              <a:buNone/>
            </a:pPr>
            <a:r>
              <a:rPr lang="ru-RU" sz="1800" dirty="0" smtClean="0">
                <a:latin typeface="Times New Roman" pitchFamily="18" charset="0"/>
                <a:cs typeface="Times New Roman" pitchFamily="18" charset="0"/>
              </a:rPr>
              <a:t>Покажите им фотографии членов Вашей семьи. Не старайтесь обмануть их.</a:t>
            </a:r>
          </a:p>
          <a:p>
            <a:pPr marL="0" indent="0" algn="just">
              <a:spcBef>
                <a:spcPts val="0"/>
              </a:spcBef>
              <a:buNone/>
            </a:pPr>
            <a:r>
              <a:rPr lang="ru-RU" sz="1800" dirty="0" smtClean="0">
                <a:latin typeface="Times New Roman" pitchFamily="18" charset="0"/>
                <a:cs typeface="Times New Roman" pitchFamily="18" charset="0"/>
              </a:rPr>
              <a:t>Если охранники на контакт не идут, разговаривайте как бы сами с собой, читайте вполголоса стихи или пойте.</a:t>
            </a:r>
          </a:p>
          <a:p>
            <a:pPr marL="0" indent="0" algn="just">
              <a:spcBef>
                <a:spcPts val="0"/>
              </a:spcBef>
              <a:buNone/>
            </a:pPr>
            <a:r>
              <a:rPr lang="ru-RU" sz="1800" dirty="0" smtClean="0">
                <a:latin typeface="Times New Roman" pitchFamily="18" charset="0"/>
                <a:cs typeface="Times New Roman" pitchFamily="18" charset="0"/>
              </a:rPr>
              <a:t>Обязательно ведите счет времени, отмечая с помощью спичек, камешков или черточек на стене прошедшие дни.</a:t>
            </a:r>
          </a:p>
          <a:p>
            <a:pPr marL="0" indent="0" algn="just">
              <a:spcBef>
                <a:spcPts val="0"/>
              </a:spcBef>
              <a:buNone/>
            </a:pPr>
            <a:r>
              <a:rPr lang="ru-RU" sz="1800" dirty="0" smtClean="0">
                <a:latin typeface="Times New Roman" pitchFamily="18" charset="0"/>
                <a:cs typeface="Times New Roman" pitchFamily="18" charset="0"/>
              </a:rPr>
              <a:t>Если вы оказались запертыми в каком-либо помещении, то постарайтесь привлечь чье-либо внимание. Для этого разбейте оконное стекло и позовите на помощь, при наличии спичек подожгите бумагу и поднесите ближе к пожарному датчику и т.п.</a:t>
            </a:r>
          </a:p>
          <a:p>
            <a:pPr marL="0" indent="0" algn="just">
              <a:spcBef>
                <a:spcPts val="0"/>
              </a:spcBef>
              <a:buNone/>
            </a:pPr>
            <a:r>
              <a:rPr lang="ru-RU" sz="1800" dirty="0" smtClean="0">
                <a:latin typeface="Times New Roman" pitchFamily="18" charset="0"/>
                <a:cs typeface="Times New Roman" pitchFamily="18" charset="0"/>
              </a:rPr>
              <a:t>Никогда не теряйте надежду на благополучный исход. Помните, чем больше времени пройдет, тем больше у Вас шансов на спасение.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2" name="Заголовок 1"/>
          <p:cNvSpPr>
            <a:spLocks noGrp="1"/>
          </p:cNvSpPr>
          <p:nvPr>
            <p:ph type="title"/>
          </p:nvPr>
        </p:nvSpPr>
        <p:spPr>
          <a:xfrm>
            <a:off x="1357290" y="642918"/>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Использование авиатранспорта</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1214422"/>
            <a:ext cx="8229600" cy="4792869"/>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По возможности старайтесь занять места у окна в хвосте самолета.</a:t>
            </a:r>
          </a:p>
          <a:p>
            <a:pPr marL="0" indent="0" algn="just">
              <a:spcBef>
                <a:spcPts val="0"/>
              </a:spcBef>
              <a:buNone/>
            </a:pPr>
            <a:r>
              <a:rPr lang="ru-RU" sz="1800" dirty="0" smtClean="0">
                <a:latin typeface="Times New Roman" pitchFamily="18" charset="0"/>
                <a:cs typeface="Times New Roman" pitchFamily="18" charset="0"/>
              </a:rPr>
              <a:t>Сократите до минимума время прохождения регистрации.</a:t>
            </a:r>
          </a:p>
          <a:p>
            <a:pPr marL="0" indent="0" algn="just">
              <a:spcBef>
                <a:spcPts val="0"/>
              </a:spcBef>
              <a:buNone/>
            </a:pPr>
            <a:r>
              <a:rPr lang="ru-RU" sz="1800" dirty="0" smtClean="0">
                <a:latin typeface="Times New Roman" pitchFamily="18" charset="0"/>
                <a:cs typeface="Times New Roman" pitchFamily="18" charset="0"/>
              </a:rPr>
              <a:t>Размещайтесь ближе к каким-либо укрытиям и выходу.</a:t>
            </a:r>
          </a:p>
          <a:p>
            <a:pPr marL="0" indent="0" algn="just">
              <a:spcBef>
                <a:spcPts val="0"/>
              </a:spcBef>
              <a:buNone/>
            </a:pPr>
            <a:r>
              <a:rPr lang="ru-RU" sz="1800" dirty="0" smtClean="0">
                <a:latin typeface="Times New Roman" pitchFamily="18" charset="0"/>
                <a:cs typeface="Times New Roman" pitchFamily="18" charset="0"/>
              </a:rPr>
              <a:t>Изучите соседних пассажиров, обратите внимание на их поведение.</a:t>
            </a:r>
          </a:p>
          <a:p>
            <a:pPr marL="0" indent="0" algn="just">
              <a:spcBef>
                <a:spcPts val="0"/>
              </a:spcBef>
              <a:buNone/>
            </a:pPr>
            <a:r>
              <a:rPr lang="ru-RU" sz="1800" dirty="0" smtClean="0">
                <a:latin typeface="Times New Roman" pitchFamily="18" charset="0"/>
                <a:cs typeface="Times New Roman" pitchFamily="18" charset="0"/>
              </a:rPr>
              <a:t>Обсудите с членами семьи действия в стандартной ситуации по захвату самолета.</a:t>
            </a:r>
          </a:p>
          <a:p>
            <a:pPr marL="0" indent="0" algn="just">
              <a:spcBef>
                <a:spcPts val="0"/>
              </a:spcBef>
              <a:buNone/>
            </a:pPr>
            <a:r>
              <a:rPr lang="ru-RU" sz="1800" dirty="0" smtClean="0">
                <a:latin typeface="Times New Roman" pitchFamily="18" charset="0"/>
                <a:cs typeface="Times New Roman" pitchFamily="18" charset="0"/>
              </a:rPr>
              <a:t>Старайтесь не посещать торговые точки и пункты питания, находящиеся вне зоны безопасности аэропорта.</a:t>
            </a:r>
          </a:p>
          <a:p>
            <a:pPr marL="0" indent="0" algn="just">
              <a:spcBef>
                <a:spcPts val="0"/>
              </a:spcBef>
              <a:buNone/>
            </a:pPr>
            <a:r>
              <a:rPr lang="ru-RU" sz="1800" dirty="0" smtClean="0">
                <a:latin typeface="Times New Roman" pitchFamily="18" charset="0"/>
                <a:cs typeface="Times New Roman" pitchFamily="18" charset="0"/>
              </a:rPr>
              <a:t>Немедленно сообщайте экипажу самолета или персоналу зоны безопасности о невостребованном багаже или подозрительных действиях.</a:t>
            </a:r>
          </a:p>
          <a:p>
            <a:pPr marL="0" indent="0" algn="just">
              <a:spcBef>
                <a:spcPts val="0"/>
              </a:spcBef>
              <a:buNone/>
            </a:pPr>
            <a:endParaRPr lang="ru-RU" sz="1800" dirty="0" smtClean="0">
              <a:latin typeface="Times New Roman" pitchFamily="18" charset="0"/>
              <a:cs typeface="Times New Roman" pitchFamily="18" charset="0"/>
            </a:endParaRPr>
          </a:p>
          <a:p>
            <a:pPr marL="0" indent="0" algn="just">
              <a:spcBef>
                <a:spcPts val="0"/>
              </a:spcBef>
              <a:buNone/>
            </a:pPr>
            <a:r>
              <a:rPr lang="ru-RU" sz="1800" dirty="0" smtClean="0">
                <a:latin typeface="Times New Roman" pitchFamily="18" charset="0"/>
                <a:cs typeface="Times New Roman" pitchFamily="18" charset="0"/>
              </a:rPr>
              <a:t>В случае нападения на аэропорт:</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Используйте любое доступное укрытие.</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Падайте даже в грязь, не бегите.</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Закройте голову и отвернитесь от стороны атаки.</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Не помогайте силам безопасности, если полностью не уверены в эффективности подобных действий.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2" name="Заголовок 1"/>
          <p:cNvSpPr>
            <a:spLocks noGrp="1"/>
          </p:cNvSpPr>
          <p:nvPr>
            <p:ph type="title"/>
          </p:nvPr>
        </p:nvSpPr>
        <p:spPr>
          <a:xfrm>
            <a:off x="1357290" y="642918"/>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При захвате самолета террористами</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1071546"/>
            <a:ext cx="8229600" cy="4935745"/>
          </a:xfrm>
        </p:spPr>
        <p:txBody>
          <a:bodyPr>
            <a:noAutofit/>
          </a:bodyPr>
          <a:lstStyle/>
          <a:p>
            <a:pPr marL="0" indent="0">
              <a:spcBef>
                <a:spcPts val="0"/>
              </a:spcBef>
              <a:buNone/>
            </a:pPr>
            <a:r>
              <a:rPr lang="ru-RU" sz="1800" dirty="0" smtClean="0">
                <a:latin typeface="Times New Roman" pitchFamily="18" charset="0"/>
                <a:cs typeface="Times New Roman" pitchFamily="18" charset="0"/>
              </a:rPr>
              <a:t>Представьте возможные сценарии захвата и Ваше возможное поведение при этом. Ни при каких обстоятельствах не поддавайтесь панике, не вскакивайте, оставайтесь сидеть в кресле. Не вступайте в пререкания с террористами, не провоцируйте их на применение оружия, при отсутствии специальной подготовки не пытайтесь самостоятельно обезвредить террористов, удержите от этого Ваших соседей.</a:t>
            </a:r>
          </a:p>
          <a:p>
            <a:pPr marL="0" indent="0">
              <a:spcBef>
                <a:spcPts val="0"/>
              </a:spcBef>
              <a:buNone/>
            </a:pPr>
            <a:r>
              <a:rPr lang="ru-RU" sz="1800" dirty="0" smtClean="0">
                <a:latin typeface="Times New Roman" pitchFamily="18" charset="0"/>
                <a:cs typeface="Times New Roman" pitchFamily="18" charset="0"/>
              </a:rPr>
              <a:t>Смиритесь с унижениями и оскорблениями, которым Вас могут подвергнуть террористы.</a:t>
            </a:r>
          </a:p>
          <a:p>
            <a:pPr marL="0" indent="0">
              <a:spcBef>
                <a:spcPts val="0"/>
              </a:spcBef>
              <a:buNone/>
            </a:pPr>
            <a:r>
              <a:rPr lang="ru-RU" sz="1800" dirty="0" smtClean="0">
                <a:latin typeface="Times New Roman" pitchFamily="18" charset="0"/>
                <a:cs typeface="Times New Roman" pitchFamily="18" charset="0"/>
              </a:rPr>
              <a:t>Не обсуждайте с пассажирами принадлежность террористов.</a:t>
            </a:r>
          </a:p>
          <a:p>
            <a:pPr marL="0" indent="0">
              <a:spcBef>
                <a:spcPts val="0"/>
              </a:spcBef>
              <a:buNone/>
            </a:pPr>
            <a:r>
              <a:rPr lang="ru-RU" sz="1800" dirty="0" smtClean="0">
                <a:latin typeface="Times New Roman" pitchFamily="18" charset="0"/>
                <a:cs typeface="Times New Roman" pitchFamily="18" charset="0"/>
              </a:rPr>
              <a:t>Избегайте всего, что может привлечь к Вам внимание.</a:t>
            </a:r>
          </a:p>
          <a:p>
            <a:pPr marL="0" indent="0">
              <a:spcBef>
                <a:spcPts val="0"/>
              </a:spcBef>
              <a:buNone/>
            </a:pPr>
            <a:r>
              <a:rPr lang="ru-RU" sz="1800" dirty="0" smtClean="0">
                <a:latin typeface="Times New Roman" pitchFamily="18" charset="0"/>
                <a:cs typeface="Times New Roman" pitchFamily="18" charset="0"/>
              </a:rPr>
              <a:t>Если среди пассажиров имеются плачущие дети или больные стонущие люди, не выражайте своего недовольства, держите себя в руках. Любая вспышка негативных эмоций может взорвать и без того накалённую обстановку.</a:t>
            </a:r>
          </a:p>
          <a:p>
            <a:pPr marL="0" indent="0">
              <a:spcBef>
                <a:spcPts val="0"/>
              </a:spcBef>
              <a:buNone/>
            </a:pPr>
            <a:r>
              <a:rPr lang="ru-RU" sz="1800" dirty="0" smtClean="0">
                <a:latin typeface="Times New Roman" pitchFamily="18" charset="0"/>
                <a:cs typeface="Times New Roman" pitchFamily="18" charset="0"/>
              </a:rPr>
              <a:t>Не употребляйте спиртные напитки.</a:t>
            </a:r>
          </a:p>
          <a:p>
            <a:pPr marL="0" indent="0">
              <a:spcBef>
                <a:spcPts val="0"/>
              </a:spcBef>
              <a:buNone/>
            </a:pPr>
            <a:r>
              <a:rPr lang="ru-RU" sz="1800" dirty="0" smtClean="0">
                <a:latin typeface="Times New Roman" pitchFamily="18" charset="0"/>
                <a:cs typeface="Times New Roman" pitchFamily="18" charset="0"/>
              </a:rPr>
              <a:t>Чтобы ни случилось, не пытайтесь заступиться за членов экипажа. Ваше вмешательство может только осложнить ситуацию.</a:t>
            </a:r>
          </a:p>
          <a:p>
            <a:pPr marL="0" indent="0" algn="r">
              <a:spcBef>
                <a:spcPts val="0"/>
              </a:spcBef>
              <a:buNone/>
            </a:pPr>
            <a:r>
              <a:rPr lang="ru-RU" sz="1800" dirty="0" smtClean="0">
                <a:latin typeface="Times New Roman" pitchFamily="18" charset="0"/>
                <a:cs typeface="Times New Roman" pitchFamily="18" charset="0"/>
              </a:rPr>
              <a:t>Никогда не возмущайтесь действиями пилотов. Экипаж всегда прав. Приказ бортпроводника - закон для пассажира.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500042"/>
            <a:ext cx="8229600" cy="5507249"/>
          </a:xfrm>
        </p:spPr>
        <p:txBody>
          <a:bodyPr>
            <a:noAutofit/>
          </a:bodyPr>
          <a:lstStyle/>
          <a:p>
            <a:pPr marL="0" indent="0">
              <a:spcBef>
                <a:spcPts val="0"/>
              </a:spcBef>
              <a:buNone/>
            </a:pPr>
            <a:r>
              <a:rPr lang="ru-RU" sz="1800" dirty="0" smtClean="0">
                <a:latin typeface="Times New Roman" pitchFamily="18" charset="0"/>
                <a:cs typeface="Times New Roman" pitchFamily="18" charset="0"/>
              </a:rPr>
              <a:t>Не верьте террористам. Они могут говорить всё, что угодно, но преследуют только свои интересы.</a:t>
            </a:r>
          </a:p>
          <a:p>
            <a:pPr marL="0" indent="0">
              <a:spcBef>
                <a:spcPts val="0"/>
              </a:spcBef>
              <a:buNone/>
            </a:pPr>
            <a:r>
              <a:rPr lang="ru-RU" sz="1800" dirty="0" smtClean="0">
                <a:latin typeface="Times New Roman" pitchFamily="18" charset="0"/>
                <a:cs typeface="Times New Roman" pitchFamily="18" charset="0"/>
              </a:rPr>
              <a:t>Ведите себя достойно. Думайте не только о себе, но и о других пассажирах. </a:t>
            </a:r>
          </a:p>
          <a:p>
            <a:pPr marL="0" indent="0">
              <a:spcBef>
                <a:spcPts val="0"/>
              </a:spcBef>
              <a:buNone/>
            </a:pPr>
            <a:r>
              <a:rPr lang="ru-RU" sz="1800" dirty="0" smtClean="0">
                <a:latin typeface="Times New Roman" pitchFamily="18" charset="0"/>
                <a:cs typeface="Times New Roman" pitchFamily="18" charset="0"/>
              </a:rPr>
              <a:t>Если Вы увидели, что кто-то из членов экипажа покинул самолет, ни в коем случае не привлекайте к этому факту внимание других пассажиров. Действия экипажа могут заметить террористы.</a:t>
            </a:r>
          </a:p>
          <a:p>
            <a:pPr marL="0" indent="0">
              <a:spcBef>
                <a:spcPts val="0"/>
              </a:spcBef>
              <a:buNone/>
            </a:pPr>
            <a:r>
              <a:rPr lang="ru-RU" sz="1800" dirty="0" smtClean="0">
                <a:latin typeface="Times New Roman" pitchFamily="18" charset="0"/>
                <a:cs typeface="Times New Roman" pitchFamily="18" charset="0"/>
              </a:rPr>
              <a:t>По возможности будьте готовы к моменту начала спецоперации по освобождению самолета, если по косвенным признакам почувствовали, что переговоры с ними не дали результата.</a:t>
            </a:r>
          </a:p>
          <a:p>
            <a:pPr marL="0" indent="0">
              <a:spcBef>
                <a:spcPts val="0"/>
              </a:spcBef>
              <a:buNone/>
            </a:pPr>
            <a:r>
              <a:rPr lang="ru-RU" sz="1800" dirty="0" smtClean="0">
                <a:latin typeface="Times New Roman" pitchFamily="18" charset="0"/>
                <a:cs typeface="Times New Roman" pitchFamily="18" charset="0"/>
              </a:rPr>
              <a:t>Если будет предпринята спасательная операция, постарайтесь принять такое положение, чтобы террористы не смогли Вас схватить и использовать в качестве живого щита: падайте вниз, либо спрячьтесь за спинкой кресла, обхватив голову руками и оставайтесь там, пока Вам не разрешат подняться.</a:t>
            </a:r>
          </a:p>
          <a:p>
            <a:pPr marL="0" indent="0">
              <a:spcBef>
                <a:spcPts val="0"/>
              </a:spcBef>
              <a:buNone/>
            </a:pPr>
            <a:r>
              <a:rPr lang="ru-RU" sz="1800" b="1" i="1" u="sng" dirty="0" smtClean="0">
                <a:solidFill>
                  <a:srgbClr val="FF0000"/>
                </a:solidFill>
                <a:latin typeface="Times New Roman" pitchFamily="18" charset="0"/>
                <a:cs typeface="Times New Roman" pitchFamily="18" charset="0"/>
              </a:rPr>
              <a:t>Замечание: </a:t>
            </a:r>
            <a:r>
              <a:rPr lang="ru-RU" sz="1800" b="1" i="1" dirty="0" smtClean="0">
                <a:solidFill>
                  <a:srgbClr val="FF0000"/>
                </a:solidFill>
                <a:latin typeface="Times New Roman" pitchFamily="18" charset="0"/>
                <a:cs typeface="Times New Roman" pitchFamily="18" charset="0"/>
              </a:rPr>
              <a:t>Силы безопасности могут принять за террориста любого, кто движется.</a:t>
            </a:r>
          </a:p>
          <a:p>
            <a:pPr marL="0" indent="0">
              <a:spcBef>
                <a:spcPts val="0"/>
              </a:spcBef>
              <a:buNone/>
            </a:pPr>
            <a:r>
              <a:rPr lang="ru-RU" sz="1800" dirty="0" smtClean="0">
                <a:latin typeface="Times New Roman" pitchFamily="18" charset="0"/>
                <a:cs typeface="Times New Roman" pitchFamily="18" charset="0"/>
              </a:rPr>
              <a:t>Покидайте самолет как можно быстрее. Не останавливайтесь, чтобы отыскать личные вещи.</a:t>
            </a:r>
          </a:p>
          <a:p>
            <a:pPr marL="0" indent="0">
              <a:spcBef>
                <a:spcPts val="0"/>
              </a:spcBef>
              <a:buNone/>
            </a:pPr>
            <a:r>
              <a:rPr lang="ru-RU" sz="1800" dirty="0" smtClean="0">
                <a:latin typeface="Times New Roman" pitchFamily="18" charset="0"/>
                <a:cs typeface="Times New Roman" pitchFamily="18" charset="0"/>
              </a:rPr>
              <a:t>Будьте готовы к тому, что Вам предстоит отвечать на вопросы следователей, и заранее припомните детали произошедшего. Это поможет следствию и сэкономит Ваше собственное время.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2" name="Заголовок 1"/>
          <p:cNvSpPr>
            <a:spLocks noGrp="1"/>
          </p:cNvSpPr>
          <p:nvPr>
            <p:ph type="title"/>
          </p:nvPr>
        </p:nvSpPr>
        <p:spPr>
          <a:xfrm>
            <a:off x="500034" y="571480"/>
            <a:ext cx="8215370" cy="571504"/>
          </a:xfrm>
        </p:spPr>
        <p:txBody>
          <a:bodyPr>
            <a:noAutofit/>
          </a:bodyPr>
          <a:lstStyle/>
          <a:p>
            <a:pPr algn="ctr"/>
            <a:r>
              <a:rPr lang="ru-RU" sz="2400" dirty="0" smtClean="0">
                <a:solidFill>
                  <a:srgbClr val="FF0000"/>
                </a:solidFill>
                <a:latin typeface="Times New Roman" pitchFamily="18" charset="0"/>
                <a:cs typeface="Times New Roman" pitchFamily="18" charset="0"/>
              </a:rPr>
              <a:t>Действия при угрозе совершения террористического акта</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1071546"/>
            <a:ext cx="8229600" cy="4935745"/>
          </a:xfrm>
        </p:spPr>
        <p:txBody>
          <a:bodyPr>
            <a:noAutofit/>
          </a:bodyPr>
          <a:lstStyle/>
          <a:p>
            <a:pPr marL="0" indent="0" algn="just">
              <a:spcBef>
                <a:spcPts val="0"/>
              </a:spcBef>
              <a:buNone/>
            </a:pPr>
            <a:r>
              <a:rPr lang="ru-RU" sz="1770" dirty="0" smtClean="0">
                <a:latin typeface="Times New Roman" pitchFamily="18" charset="0"/>
                <a:cs typeface="Times New Roman" pitchFamily="18" charset="0"/>
              </a:rPr>
              <a:t>Всегда контролируйте ситуацию вокруг себя, особенно когда находитесь на объектах транспорта, культурно-развлекательных, спортивных и торговых центрах. </a:t>
            </a:r>
          </a:p>
          <a:p>
            <a:pPr marL="0" indent="0" algn="just">
              <a:spcBef>
                <a:spcPts val="0"/>
              </a:spcBef>
              <a:buNone/>
            </a:pPr>
            <a:r>
              <a:rPr lang="ru-RU" sz="1770" dirty="0" smtClean="0">
                <a:latin typeface="Times New Roman" pitchFamily="18" charset="0"/>
                <a:cs typeface="Times New Roman" pitchFamily="18" charset="0"/>
              </a:rPr>
              <a:t>При обнаружении забытых вещей, не трогая их, сообщите об этом водителю, сотрудникам объекта, службы безопасности, органов милиции. Не пытайтесь заглянуть внутрь подозрительного пакета, коробки, иного предмета.</a:t>
            </a:r>
          </a:p>
          <a:p>
            <a:pPr marL="0" indent="0" algn="just">
              <a:spcBef>
                <a:spcPts val="0"/>
              </a:spcBef>
              <a:buNone/>
            </a:pPr>
            <a:r>
              <a:rPr lang="ru-RU" sz="1770" dirty="0" smtClean="0">
                <a:latin typeface="Times New Roman" pitchFamily="18" charset="0"/>
                <a:cs typeface="Times New Roman" pitchFamily="18" charset="0"/>
              </a:rPr>
              <a:t>Не подбирайте бесхозных вещей, как бы привлекательно они не выглядели.</a:t>
            </a:r>
          </a:p>
          <a:p>
            <a:pPr marL="0" indent="0" algn="just">
              <a:spcBef>
                <a:spcPts val="0"/>
              </a:spcBef>
              <a:buNone/>
            </a:pPr>
            <a:r>
              <a:rPr lang="ru-RU" sz="1770" dirty="0" smtClean="0">
                <a:latin typeface="Times New Roman" pitchFamily="18" charset="0"/>
                <a:cs typeface="Times New Roman" pitchFamily="18" charset="0"/>
              </a:rPr>
              <a:t>В них могут быть закамуфлированы взрывные устройства (в банках из-под пива, сотовых телефонах и т.п.). Не пинайте на улице предметы, лежащие на земле.</a:t>
            </a:r>
          </a:p>
          <a:p>
            <a:pPr marL="0" indent="0" algn="just">
              <a:spcBef>
                <a:spcPts val="0"/>
              </a:spcBef>
              <a:buNone/>
            </a:pPr>
            <a:r>
              <a:rPr lang="ru-RU" sz="1770" dirty="0" smtClean="0">
                <a:latin typeface="Times New Roman" pitchFamily="18" charset="0"/>
                <a:cs typeface="Times New Roman" pitchFamily="18" charset="0"/>
              </a:rPr>
              <a:t>Если вдруг началась активизация сил безопасности и правоохранительных органов, не проявляйте любопытства, идите в другую сторону, но не бегом, чтобы Вас не приняли за противника.</a:t>
            </a:r>
          </a:p>
          <a:p>
            <a:pPr marL="0" indent="0" algn="just">
              <a:spcBef>
                <a:spcPts val="0"/>
              </a:spcBef>
              <a:buNone/>
            </a:pPr>
            <a:r>
              <a:rPr lang="ru-RU" sz="1770" dirty="0" smtClean="0">
                <a:latin typeface="Times New Roman" pitchFamily="18" charset="0"/>
                <a:cs typeface="Times New Roman" pitchFamily="18" charset="0"/>
              </a:rPr>
              <a:t>При взрыве или начале стрельбы немедленно падайте на землю, лучше под прикрытие (бордюр, торговую палатку, машину и т.п.). Для большей безопасности накройте голову руками.</a:t>
            </a:r>
          </a:p>
          <a:p>
            <a:pPr marL="0" indent="0" algn="just">
              <a:spcBef>
                <a:spcPts val="0"/>
              </a:spcBef>
              <a:buNone/>
            </a:pPr>
            <a:r>
              <a:rPr lang="ru-RU" sz="1770" dirty="0" smtClean="0">
                <a:latin typeface="Times New Roman" pitchFamily="18" charset="0"/>
                <a:cs typeface="Times New Roman" pitchFamily="18" charset="0"/>
              </a:rPr>
              <a:t>Случайно узнав о готовящемся теракте, немедленно сообщите об этом в правоохранительные органы.</a:t>
            </a:r>
          </a:p>
          <a:p>
            <a:pPr marL="0" indent="0" algn="just">
              <a:spcBef>
                <a:spcPts val="0"/>
              </a:spcBef>
              <a:buNone/>
            </a:pPr>
            <a:r>
              <a:rPr lang="ru-RU" sz="1770" b="1" dirty="0" smtClean="0">
                <a:latin typeface="Times New Roman" pitchFamily="18" charset="0"/>
                <a:cs typeface="Times New Roman" pitchFamily="18" charset="0"/>
              </a:rPr>
              <a:t>Если вам стало известно о готовящемся или совершенном преступлении, немедленно сообщите об этом в органы ФСБ или МВД.</a:t>
            </a:r>
            <a:endParaRPr lang="ru-RU" sz="177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
        <p:nvSpPr>
          <p:cNvPr id="2" name="Заголовок 1"/>
          <p:cNvSpPr>
            <a:spLocks noGrp="1"/>
          </p:cNvSpPr>
          <p:nvPr>
            <p:ph type="title"/>
          </p:nvPr>
        </p:nvSpPr>
        <p:spPr>
          <a:xfrm>
            <a:off x="1000100" y="642918"/>
            <a:ext cx="6929486" cy="374346"/>
          </a:xfrm>
        </p:spPr>
        <p:txBody>
          <a:bodyPr>
            <a:noAutofit/>
          </a:bodyPr>
          <a:lstStyle/>
          <a:p>
            <a:pPr algn="ctr"/>
            <a:r>
              <a:rPr lang="ru-RU" sz="2400" dirty="0" smtClean="0">
                <a:solidFill>
                  <a:srgbClr val="FF0000"/>
                </a:solidFill>
                <a:latin typeface="Times New Roman" pitchFamily="18" charset="0"/>
                <a:cs typeface="Times New Roman" pitchFamily="18" charset="0"/>
              </a:rPr>
              <a:t>Телефоны оперативных спец служб</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8" name="Picture 2" descr="C:\Users\User\Documents\Презентация\12.jpg"/>
          <p:cNvPicPr>
            <a:picLocks noChangeAspect="1" noChangeArrowheads="1"/>
          </p:cNvPicPr>
          <p:nvPr/>
        </p:nvPicPr>
        <p:blipFill>
          <a:blip r:embed="rId3" cstate="print"/>
          <a:srcRect/>
          <a:stretch>
            <a:fillRect/>
          </a:stretch>
        </p:blipFill>
        <p:spPr bwMode="auto">
          <a:xfrm>
            <a:off x="2285984" y="4643446"/>
            <a:ext cx="5294351" cy="1643074"/>
          </a:xfrm>
          <a:prstGeom prst="rect">
            <a:avLst/>
          </a:prstGeom>
          <a:noFill/>
        </p:spPr>
      </p:pic>
      <p:sp>
        <p:nvSpPr>
          <p:cNvPr id="10" name="Содержимое 2"/>
          <p:cNvSpPr>
            <a:spLocks noGrp="1"/>
          </p:cNvSpPr>
          <p:nvPr>
            <p:ph idx="1"/>
          </p:nvPr>
        </p:nvSpPr>
        <p:spPr>
          <a:xfrm>
            <a:off x="500034" y="1428736"/>
            <a:ext cx="8183880" cy="3643338"/>
          </a:xfrm>
        </p:spPr>
        <p:txBody>
          <a:bodyPr>
            <a:noAutofit/>
          </a:bodyPr>
          <a:lstStyle/>
          <a:p>
            <a:pPr marL="0" indent="0" algn="just">
              <a:spcBef>
                <a:spcPts val="0"/>
              </a:spcBef>
              <a:buNone/>
            </a:pPr>
            <a:r>
              <a:rPr lang="ru-RU" sz="1800" b="1" dirty="0" smtClean="0">
                <a:latin typeface="Times New Roman" pitchFamily="18" charset="0"/>
                <a:cs typeface="Times New Roman" pitchFamily="18" charset="0"/>
              </a:rPr>
              <a:t>О случаях вскрытия предпосылок к возможным террористическим актам, чрезвычайных происшествий немедленно докладывать в местные органы:</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Пожарная охрана – </a:t>
            </a:r>
            <a:r>
              <a:rPr lang="ru-RU" sz="1800" b="1" u="sng" dirty="0" smtClean="0">
                <a:solidFill>
                  <a:srgbClr val="FF0000"/>
                </a:solidFill>
                <a:latin typeface="Times New Roman" pitchFamily="18" charset="0"/>
                <a:cs typeface="Times New Roman" pitchFamily="18" charset="0"/>
              </a:rPr>
              <a:t>01;  101;  8 (34350) 2-32-69.</a:t>
            </a:r>
            <a:endParaRPr lang="ru-RU" sz="1800" dirty="0" smtClean="0">
              <a:solidFill>
                <a:srgbClr val="FF0000"/>
              </a:solidFill>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Полиция – </a:t>
            </a:r>
            <a:r>
              <a:rPr lang="ru-RU" sz="1800" b="1" u="sng" dirty="0" smtClean="0">
                <a:solidFill>
                  <a:srgbClr val="FF0000"/>
                </a:solidFill>
                <a:latin typeface="Times New Roman" pitchFamily="18" charset="0"/>
                <a:cs typeface="Times New Roman" pitchFamily="18" charset="0"/>
              </a:rPr>
              <a:t>02;</a:t>
            </a:r>
            <a:r>
              <a:rPr lang="ru-RU" sz="1800" u="sng" dirty="0" smtClean="0">
                <a:solidFill>
                  <a:srgbClr val="FF0000"/>
                </a:solidFill>
                <a:latin typeface="Times New Roman" pitchFamily="18" charset="0"/>
                <a:cs typeface="Times New Roman" pitchFamily="18" charset="0"/>
              </a:rPr>
              <a:t>  </a:t>
            </a:r>
            <a:r>
              <a:rPr lang="ru-RU" sz="1800" b="1" u="sng" dirty="0" smtClean="0">
                <a:solidFill>
                  <a:srgbClr val="FF0000"/>
                </a:solidFill>
                <a:latin typeface="Times New Roman" pitchFamily="18" charset="0"/>
                <a:cs typeface="Times New Roman" pitchFamily="18" charset="0"/>
              </a:rPr>
              <a:t>102;  8 (34350) 5-40-32;  8 (34350) 4-09-91.</a:t>
            </a:r>
            <a:endParaRPr lang="ru-RU" sz="1800" dirty="0" smtClean="0">
              <a:solidFill>
                <a:srgbClr val="FF0000"/>
              </a:solidFill>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Скорая помощь – </a:t>
            </a:r>
            <a:r>
              <a:rPr lang="ru-RU" sz="1800" b="1" u="sng" dirty="0" smtClean="0">
                <a:solidFill>
                  <a:srgbClr val="FF0000"/>
                </a:solidFill>
                <a:latin typeface="Times New Roman" pitchFamily="18" charset="0"/>
                <a:cs typeface="Times New Roman" pitchFamily="18" charset="0"/>
              </a:rPr>
              <a:t>03;  103;  8 (34350) 4-59-92 (доп. 300).</a:t>
            </a:r>
            <a:endParaRPr lang="ru-RU" sz="1800"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УФСБ России по Свердловской области – </a:t>
            </a:r>
            <a:r>
              <a:rPr lang="ru-RU" sz="1800" b="1" u="sng" dirty="0" smtClean="0">
                <a:solidFill>
                  <a:srgbClr val="FF0000"/>
                </a:solidFill>
                <a:latin typeface="Times New Roman" pitchFamily="18" charset="0"/>
                <a:cs typeface="Times New Roman" pitchFamily="18" charset="0"/>
              </a:rPr>
              <a:t>8 (343) 371-37-51.</a:t>
            </a:r>
            <a:endParaRPr lang="ru-RU" sz="1800"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ЕДДС – </a:t>
            </a:r>
            <a:r>
              <a:rPr lang="ru-RU" sz="1800" b="1" u="sng" dirty="0" smtClean="0">
                <a:solidFill>
                  <a:srgbClr val="FF0000"/>
                </a:solidFill>
                <a:latin typeface="Times New Roman" pitchFamily="18" charset="0"/>
                <a:cs typeface="Times New Roman" pitchFamily="18" charset="0"/>
              </a:rPr>
              <a:t>112;  40-112;  8 (34350) 5-53-53</a:t>
            </a:r>
            <a:r>
              <a:rPr lang="ru-RU" sz="1800" b="1" dirty="0" smtClean="0">
                <a:solidFill>
                  <a:srgbClr val="FF0000"/>
                </a:solidFill>
                <a:latin typeface="Times New Roman" pitchFamily="18" charset="0"/>
                <a:cs typeface="Times New Roman" pitchFamily="18" charset="0"/>
              </a:rPr>
              <a:t>.</a:t>
            </a:r>
          </a:p>
          <a:p>
            <a:pPr marL="0" indent="0" algn="just">
              <a:spcBef>
                <a:spcPts val="0"/>
              </a:spcBef>
              <a:buClr>
                <a:srgbClr val="FF0000"/>
              </a:buClr>
              <a:buSzPct val="100000"/>
              <a:buFont typeface="Wingdings" pitchFamily="2" charset="2"/>
              <a:buChar char="Ø"/>
            </a:pPr>
            <a:r>
              <a:rPr lang="ru-RU" sz="1800" smtClean="0">
                <a:latin typeface="Times New Roman" pitchFamily="18" charset="0"/>
                <a:cs typeface="Times New Roman" pitchFamily="18" charset="0"/>
              </a:rPr>
              <a:t>Администрации Полевского городского округа (приемная):  </a:t>
            </a:r>
            <a:r>
              <a:rPr lang="ru-RU" sz="1800" b="1" u="sng" smtClean="0">
                <a:solidFill>
                  <a:srgbClr val="FF0000"/>
                </a:solidFill>
                <a:latin typeface="Times New Roman" pitchFamily="18" charset="0"/>
                <a:cs typeface="Times New Roman" pitchFamily="18" charset="0"/>
              </a:rPr>
              <a:t>8 (34350) 5-33-80;  5-40-01.</a:t>
            </a:r>
            <a:endParaRPr lang="ru-RU" sz="1800" dirty="0" smtClean="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Цель данных рекомендаций - помочь гражданам правильно ориентироваться и действовать в экстремальных и чрезвычайных ситуациях, а также обеспечить создание условий, способствующих расследованию преступлений. Любой человек должен точно представлять свое поведение и действия в экстремальных ситуациях, психологически быть готовым к самозащите. </a:t>
            </a:r>
          </a:p>
          <a:p>
            <a:pPr marL="0" indent="0" algn="ctr">
              <a:spcBef>
                <a:spcPts val="0"/>
              </a:spcBef>
              <a:buNone/>
            </a:pPr>
            <a:r>
              <a:rPr lang="ru-RU" sz="1800" b="1" dirty="0" smtClean="0">
                <a:solidFill>
                  <a:srgbClr val="FF0000"/>
                </a:solidFill>
                <a:latin typeface="Times New Roman" pitchFamily="18" charset="0"/>
                <a:cs typeface="Times New Roman" pitchFamily="18" charset="0"/>
              </a:rPr>
              <a:t>ОБНАРУЖЕНИЕ ПОДОЗРИТЕЛЬНОГО ПРЕДМЕТА, КОТОРЫЙ МОЖЕТ ОКАЗАТЬСЯ ВЗРЫВНЫМ УСТРОЙСТВОМ </a:t>
            </a:r>
          </a:p>
          <a:p>
            <a:pPr marL="0" indent="0" algn="just">
              <a:spcBef>
                <a:spcPts val="0"/>
              </a:spcBef>
              <a:buNone/>
            </a:pPr>
            <a:r>
              <a:rPr lang="ru-RU" sz="1800" dirty="0" smtClean="0">
                <a:latin typeface="Times New Roman" pitchFamily="18" charset="0"/>
                <a:cs typeface="Times New Roman" pitchFamily="18" charset="0"/>
              </a:rPr>
              <a:t>В последнее время часто отмечаются случаи обнаружения гражданами подозрительных предметов, которые могут оказаться взрывными устройствами. Подобные предметы обнаруживают в транспорте, на лестничных площадках, около дверей квартир, в учреждениях и общественных местах. Как вести себя при их обнаружении? Какие действия предпринять? </a:t>
            </a:r>
          </a:p>
          <a:p>
            <a:endParaRPr lang="ru-RU" sz="1800" dirty="0" smtClean="0"/>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обнаруженный предмет не должен, по вашему мнению, находиться в этом месте, не оставляйте этот факт без внимания.</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вы обнаружили забытую или бесхозную вещь в общественном транспорте, опросите людей, находящихся рядом. Постарайтесь установить, чья она и кто ее мог оставить. Если хозяин не установлен, немедленно сообщите о находке водителю (машинисту).</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928670"/>
            <a:ext cx="8183880" cy="4857784"/>
          </a:xfrm>
        </p:spPr>
        <p:txBody>
          <a:bodyPr>
            <a:noAutofit/>
          </a:bodyPr>
          <a:lstStyle/>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вы обнаружили неизвестный предмет в подъезде своего дома, опросите соседей, возможно, он принадлежит им. Если владелец не установлен - немедленно сообщите о находке в ваше отделение милиции.</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Если вы обнаружили неизвестный предмет в учреждении, немедленно сообщите о находке администрации или охране.</a:t>
            </a:r>
          </a:p>
          <a:p>
            <a:pPr>
              <a:buNone/>
            </a:pPr>
            <a:endParaRPr lang="ru-RU" sz="1800" dirty="0" smtClean="0"/>
          </a:p>
          <a:p>
            <a:pPr marL="0" indent="0" algn="just">
              <a:spcBef>
                <a:spcPts val="0"/>
              </a:spcBef>
              <a:buNone/>
            </a:pPr>
            <a:r>
              <a:rPr lang="ru-RU" sz="1800" dirty="0" smtClean="0">
                <a:latin typeface="Times New Roman" pitchFamily="18" charset="0"/>
                <a:cs typeface="Times New Roman" pitchFamily="18" charset="0"/>
              </a:rPr>
              <a:t>Во всех перечисленных случаях:</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не трогайте, не передвигайте, не вскрывайте обнаруженный предмет;</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зафиксируйте время обнаружения предмета;</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постарайтесь сделать все возможное, чтобы люди отошли как можно дальше от находки;</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обязательно дождитесь прибытия оперативно-следственной группы (помните, что вы являетесь очень важным очевидцем).</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928670"/>
            <a:ext cx="8183880" cy="4857784"/>
          </a:xfrm>
        </p:spPr>
        <p:txBody>
          <a:bodyPr>
            <a:noAutofit/>
          </a:bodyPr>
          <a:lstStyle/>
          <a:p>
            <a:pPr marL="0" indent="0" algn="just">
              <a:spcBef>
                <a:spcPts val="0"/>
              </a:spcBef>
              <a:buNone/>
            </a:pPr>
            <a:r>
              <a:rPr lang="ru-RU" sz="1800" b="1" dirty="0" smtClean="0">
                <a:latin typeface="Times New Roman" pitchFamily="18" charset="0"/>
                <a:cs typeface="Times New Roman" pitchFamily="18" charset="0"/>
              </a:rPr>
              <a:t>Помните: внешний вид предмета может скрывать его настоящее назначение. В качестве камуфляжа для взрывных устройств используются самые обычные бытовые предметы: сумки, пакеты, коробки, игрушки и т.п.</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None/>
            </a:pPr>
            <a:r>
              <a:rPr lang="ru-RU" sz="1800" b="1" dirty="0" smtClean="0">
                <a:latin typeface="Times New Roman" pitchFamily="18" charset="0"/>
                <a:cs typeface="Times New Roman" pitchFamily="18" charset="0"/>
              </a:rPr>
              <a:t>Родители! Вы отвечаете за жизнь и здоровье ваших детей. Разъясните детям, что любой предмет найденный на улице или в подъезде, может представлять опасность.</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None/>
            </a:pPr>
            <a:r>
              <a:rPr lang="ru-RU" sz="1800" b="1" dirty="0" smtClean="0">
                <a:latin typeface="Times New Roman" pitchFamily="18" charset="0"/>
                <a:cs typeface="Times New Roman" pitchFamily="18" charset="0"/>
              </a:rPr>
              <a:t>Не предпринимайте самостоятельно никаких действий с находками или подозрительными предметами, которые могут оказаться взрывными устройствами - это может привести к их взрыву, многочисленным жертвам и разрушениям. </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000108"/>
            <a:ext cx="8183880" cy="5000660"/>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Сообщение об эвакуации может поступить не только в случае обнаружения взрывного устройства и ликвидации последствий террористического акта, но и при пожаре, стихийном бедствии и т.п.</a:t>
            </a:r>
          </a:p>
          <a:p>
            <a:pPr marL="0" indent="0" algn="just">
              <a:spcBef>
                <a:spcPts val="0"/>
              </a:spcBef>
              <a:buNone/>
            </a:pPr>
            <a:r>
              <a:rPr lang="ru-RU" sz="1800" dirty="0" smtClean="0">
                <a:latin typeface="Times New Roman" pitchFamily="18" charset="0"/>
                <a:cs typeface="Times New Roman" pitchFamily="18" charset="0"/>
              </a:rPr>
              <a:t>Получив сообщение от представителей властей или правоохранительных органов о начале эвакуации, соблюдайте спокойствие и четко выполняйте их команды.</a:t>
            </a:r>
          </a:p>
          <a:p>
            <a:pPr marL="0" indent="0" algn="just">
              <a:spcBef>
                <a:spcPts val="0"/>
              </a:spcBef>
              <a:buNone/>
            </a:pPr>
            <a:r>
              <a:rPr lang="ru-RU" sz="1800" dirty="0" smtClean="0">
                <a:latin typeface="Times New Roman" pitchFamily="18" charset="0"/>
                <a:cs typeface="Times New Roman" pitchFamily="18" charset="0"/>
              </a:rPr>
              <a:t>Если вы находитесь в квартире, выполните следующие действия:</a:t>
            </a:r>
          </a:p>
          <a:p>
            <a:pPr marL="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Возьмите личные документы, деньги, ценности;</a:t>
            </a:r>
          </a:p>
          <a:p>
            <a:pPr marL="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Отключите электричество, воду и газ;</a:t>
            </a:r>
          </a:p>
          <a:p>
            <a:pPr marL="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Окажите помощь в эвакуации пожилых и тяжело больных людей;</a:t>
            </a:r>
          </a:p>
          <a:p>
            <a:pPr marL="0" indent="0" algn="just">
              <a:spcBef>
                <a:spcPts val="0"/>
              </a:spcBef>
              <a:buClr>
                <a:srgbClr val="FF0000"/>
              </a:buClr>
              <a:buSzPct val="100000"/>
              <a:buFont typeface="Wingdings" pitchFamily="2" charset="2"/>
              <a:buChar char="ü"/>
            </a:pPr>
            <a:r>
              <a:rPr lang="ru-RU" sz="1800" dirty="0" smtClean="0">
                <a:latin typeface="Times New Roman" pitchFamily="18" charset="0"/>
                <a:cs typeface="Times New Roman" pitchFamily="18" charset="0"/>
              </a:rPr>
              <a:t> Обязательно закройте входную дверь на замок – это защитит квартиру от возможного проникновения мародеров.</a:t>
            </a:r>
          </a:p>
          <a:p>
            <a:pPr marL="0" indent="0" algn="just">
              <a:spcBef>
                <a:spcPts val="0"/>
              </a:spcBef>
              <a:buNone/>
            </a:pPr>
            <a:endParaRPr lang="ru-RU" sz="1800" dirty="0" smtClean="0">
              <a:latin typeface="Times New Roman" pitchFamily="18" charset="0"/>
              <a:cs typeface="Times New Roman" pitchFamily="18" charset="0"/>
            </a:endParaRPr>
          </a:p>
          <a:p>
            <a:pPr marL="0" indent="0" algn="just">
              <a:spcBef>
                <a:spcPts val="0"/>
              </a:spcBef>
              <a:buNone/>
            </a:pPr>
            <a:r>
              <a:rPr lang="ru-RU" sz="1800" dirty="0" smtClean="0">
                <a:latin typeface="Times New Roman" pitchFamily="18" charset="0"/>
                <a:cs typeface="Times New Roman" pitchFamily="18" charset="0"/>
              </a:rPr>
              <a:t>Не допускайте паники, истерики и спешки. Помещение покидайте организованно.</a:t>
            </a:r>
          </a:p>
          <a:p>
            <a:pPr marL="0" indent="0" algn="just">
              <a:spcBef>
                <a:spcPts val="0"/>
              </a:spcBef>
              <a:buNone/>
            </a:pPr>
            <a:r>
              <a:rPr lang="ru-RU" sz="1800" dirty="0" smtClean="0">
                <a:latin typeface="Times New Roman" pitchFamily="18" charset="0"/>
                <a:cs typeface="Times New Roman" pitchFamily="18" charset="0"/>
              </a:rPr>
              <a:t>Возвращайтесь в покинутое помещение только после разрешения ответственных лиц.</a:t>
            </a:r>
          </a:p>
          <a:p>
            <a:pPr marL="0" indent="0" algn="just">
              <a:spcBef>
                <a:spcPts val="0"/>
              </a:spcBef>
              <a:buNone/>
            </a:pPr>
            <a:r>
              <a:rPr lang="ru-RU" sz="1800" dirty="0" smtClean="0">
                <a:latin typeface="Times New Roman" pitchFamily="18" charset="0"/>
                <a:cs typeface="Times New Roman" pitchFamily="18" charset="0"/>
              </a:rPr>
              <a:t>Помните, что от согласованности и четкости ваших действий будет зависеть жизнь и здоровье многих людей.</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2" name="Заголовок 1"/>
          <p:cNvSpPr>
            <a:spLocks noGrp="1"/>
          </p:cNvSpPr>
          <p:nvPr>
            <p:ph type="title"/>
          </p:nvPr>
        </p:nvSpPr>
        <p:spPr>
          <a:xfrm>
            <a:off x="1357290" y="57148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Получение информации об эвакуации</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000108"/>
            <a:ext cx="8183880" cy="5000660"/>
          </a:xfrm>
        </p:spPr>
        <p:txBody>
          <a:bodyPr>
            <a:noAutofit/>
          </a:bodyPr>
          <a:lstStyle/>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Избегайте больших скоплений людей.</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Не присоединяйтесь к толпе, как бы ни хотелось посмотреть на происходящие события.</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Если оказались в толпе, позвольте ей нести Вас, но попытайтесь выбраться из неё.</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Стремитесь оказаться подальше от высоких и крупных людей, людей с громоздкими предметами и большими сумками.</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Любыми способами старайтесь удержаться на ногах.</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Не держите руки в карманах.</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Двигаясь, поднимайте ноги как можно выше, ставьте ногу на полную стопу, не семените, не поднимайтесь на цыпочки.</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Если давка приняла угрожающий характер, немедленно, не раздумывая, освободитесь от любой ноши, прежде всего от сумки на длинном ремне и шарфа.</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Если что-то уронили, ни в коем случае не наклоняйтесь, чтобы поднять.</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Если Вы упали, постарайтесь как можно быстрее подняться на ноги. При этом не опирайтесь на руки (их отдавят либо сломают). Старайтесь хоть на мгновение встать на подошвы или на носки. Обретя опору, "выныривайте", резко оттолкнувшись от земли ногами.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2" name="Заголовок 1"/>
          <p:cNvSpPr>
            <a:spLocks noGrp="1"/>
          </p:cNvSpPr>
          <p:nvPr>
            <p:ph type="title"/>
          </p:nvPr>
        </p:nvSpPr>
        <p:spPr>
          <a:xfrm>
            <a:off x="1357290" y="57148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Поведение в толпе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429288"/>
          </a:xfrm>
        </p:spPr>
        <p:txBody>
          <a:bodyPr>
            <a:noAutofit/>
          </a:bodyPr>
          <a:lstStyle/>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Если встать не удается, свернитесь клубком, защитите голову предплечьями, а ладонями прикройте затылок.</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Попав в переполненное людьми помещение, заранее определите, какие места при возникновении экстремальной ситуации наиболее опасны (проходы между секторами на стадионе, стеклянные двери и перегородки в концертных залах и т.п.), обратите внимание на запасные и аварийные выходы, мысленно проделайте путь к ним.</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Легче всего укрыться от толпы в углах зала или вблизи стен, но сложнее оттуда добираться до выхода.</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При возникновении паники старайтесь сохранить спокойствие и способность трезво оценивать ситуацию.</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Не присоединяйтесь к митингующим "ради интереса". Сначала узнайте, санкционирован ли митинг, за что агитируют выступающие люди.</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Не вступайте в незарегистрированные организации. Участие в мероприятиях таких организаций может повлечь уголовное наказание.</a:t>
            </a:r>
          </a:p>
          <a:p>
            <a:pPr marL="0" indent="0" algn="just">
              <a:spcBef>
                <a:spcPts val="0"/>
              </a:spcBef>
              <a:buClr>
                <a:srgbClr val="FF0000"/>
              </a:buClr>
              <a:buSzPct val="100000"/>
              <a:buFont typeface="Wingdings" pitchFamily="2" charset="2"/>
              <a:buChar char="Ø"/>
            </a:pPr>
            <a:r>
              <a:rPr lang="ru-RU" sz="1700" dirty="0" smtClean="0">
                <a:latin typeface="Times New Roman" pitchFamily="18" charset="0"/>
                <a:cs typeface="Times New Roman" pitchFamily="18" charset="0"/>
              </a:rPr>
              <a:t> Во время массовых беспорядков постарайтесь не попасть в толпу, как участников, так и зрителей. Вы можете попасть под действия бойцов спецподразделений.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
        <p:nvSpPr>
          <p:cNvPr id="2" name="Заголовок 1"/>
          <p:cNvSpPr>
            <a:spLocks noGrp="1"/>
          </p:cNvSpPr>
          <p:nvPr>
            <p:ph type="title"/>
          </p:nvPr>
        </p:nvSpPr>
        <p:spPr>
          <a:xfrm>
            <a:off x="1357290" y="642918"/>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Захват в заложники</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1214422"/>
            <a:ext cx="8229600" cy="4792869"/>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Любой человек по стечению обстоятельств может оказаться заложником у преступников. При этом преступники могут добиваться достижения политических целей, получения выкупа и т.п.</a:t>
            </a:r>
          </a:p>
          <a:p>
            <a:pPr marL="0" indent="0" algn="just">
              <a:spcBef>
                <a:spcPts val="0"/>
              </a:spcBef>
              <a:buNone/>
            </a:pPr>
            <a:r>
              <a:rPr lang="ru-RU" sz="1800" dirty="0" smtClean="0">
                <a:latin typeface="Times New Roman" pitchFamily="18" charset="0"/>
                <a:cs typeface="Times New Roman" pitchFamily="18" charset="0"/>
              </a:rPr>
              <a:t>Во всех случаях ваша жизнь становиться предметом торга для террористов.</a:t>
            </a:r>
          </a:p>
          <a:p>
            <a:pPr marL="0" indent="0" algn="just">
              <a:spcBef>
                <a:spcPts val="0"/>
              </a:spcBef>
              <a:buNone/>
            </a:pPr>
            <a:r>
              <a:rPr lang="ru-RU" sz="1800" dirty="0" smtClean="0">
                <a:latin typeface="Times New Roman" pitchFamily="18" charset="0"/>
                <a:cs typeface="Times New Roman" pitchFamily="18" charset="0"/>
              </a:rPr>
              <a:t>Захват может произойти в транспорте, в учреждении, на улице, в квартире.</a:t>
            </a:r>
          </a:p>
          <a:p>
            <a:pPr marL="0" indent="0" algn="just">
              <a:spcBef>
                <a:spcPts val="0"/>
              </a:spcBef>
              <a:buNone/>
            </a:pPr>
            <a:r>
              <a:rPr lang="ru-RU" sz="1800" dirty="0" smtClean="0">
                <a:latin typeface="Times New Roman" pitchFamily="18" charset="0"/>
                <a:cs typeface="Times New Roman" pitchFamily="18" charset="0"/>
              </a:rPr>
              <a:t>Если вы оказались в заложниках, рекомендуем придерживаться следующих правил поведения:</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неожиданное движение или шум могут повлечь жестокий отпор со стороны террористов. Не допускайте действий, которые могут спровоцировать террористов к применению оружия и привести к человеческим жертвам;</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будьте готовы к применению террористами повязок на глаза, кляпов, наручников или веревок;</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переносите лишения, оскорбления и унижения, не смотрите преступникам в глаза (для нервного человека это сигнал к агрессии), не ведите себя вызывающе;</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не пытайтесь оказывать сопротивление, не проявляйте ненужного героизма, пытаясь разоружить бандита или прорваться к выходу или окну;</a:t>
            </a:r>
          </a:p>
          <a:p>
            <a:pPr marL="0" indent="0" algn="just">
              <a:spcBef>
                <a:spcPts val="0"/>
              </a:spcBef>
              <a:buNone/>
            </a:pPr>
            <a:endParaRPr lang="ru-RU"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Содержимое 7"/>
          <p:cNvSpPr>
            <a:spLocks noGrp="1"/>
          </p:cNvSpPr>
          <p:nvPr>
            <p:ph idx="1"/>
          </p:nvPr>
        </p:nvSpPr>
        <p:spPr>
          <a:xfrm>
            <a:off x="457200" y="1000108"/>
            <a:ext cx="8229600" cy="5007183"/>
          </a:xfrm>
        </p:spPr>
        <p:txBody>
          <a:bodyPr>
            <a:noAutofit/>
          </a:bodyPr>
          <a:lstStyle/>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если вас заставляют выйти из помещения, говоря, что вы взяты в заложники, не сопротивляйтесь;</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если с вами находятся дети, найдите для них безопасное место, постарайтесь закрыть их от случайных пуль, по возможности находитесь рядом с ними;</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при необходимости выполняйте требования преступников, не противоречьте им, не рискуйте жизнью окружающих и своей собственной, старайтесь не допускать истерики и паники;</a:t>
            </a:r>
          </a:p>
          <a:p>
            <a:pPr marL="0" indent="0" algn="just">
              <a:spcBef>
                <a:spcPts val="0"/>
              </a:spcBef>
              <a:buClr>
                <a:srgbClr val="FF0000"/>
              </a:buClr>
              <a:buSzPct val="100000"/>
              <a:buFont typeface="Wingdings" pitchFamily="2" charset="2"/>
              <a:buChar char="v"/>
            </a:pPr>
            <a:r>
              <a:rPr lang="ru-RU" sz="1800" dirty="0" smtClean="0">
                <a:latin typeface="Times New Roman" pitchFamily="18" charset="0"/>
                <a:cs typeface="Times New Roman" pitchFamily="18" charset="0"/>
              </a:rPr>
              <a:t> в случае когда необходима медицинская помощь, говорите спокойно и кратко, не нервируя бандитов, ничего не предпринимайте, пока не получите разрешения.</a:t>
            </a:r>
          </a:p>
          <a:p>
            <a:pPr marL="0" indent="0" algn="just">
              <a:spcBef>
                <a:spcPts val="0"/>
              </a:spcBef>
              <a:buClr>
                <a:srgbClr val="FF0000"/>
              </a:buClr>
              <a:buSzPct val="100000"/>
              <a:buNone/>
            </a:pPr>
            <a:endParaRPr lang="ru-RU" sz="1800" dirty="0" smtClean="0">
              <a:latin typeface="Times New Roman" pitchFamily="18" charset="0"/>
              <a:cs typeface="Times New Roman" pitchFamily="18" charset="0"/>
            </a:endParaRPr>
          </a:p>
          <a:p>
            <a:pPr marL="0" indent="0" algn="ctr">
              <a:spcBef>
                <a:spcPts val="0"/>
              </a:spcBef>
              <a:buNone/>
            </a:pPr>
            <a:r>
              <a:rPr lang="ru-RU" sz="1800" b="1" dirty="0" smtClean="0">
                <a:solidFill>
                  <a:srgbClr val="FF0000"/>
                </a:solidFill>
                <a:latin typeface="Times New Roman" pitchFamily="18" charset="0"/>
                <a:cs typeface="Times New Roman" pitchFamily="18" charset="0"/>
              </a:rPr>
              <a:t>ПОМНИТЕ: ВАША ЦЕЛЬ - ОСТАТЬСЯ В ЖИВЫХ</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None/>
            </a:pPr>
            <a:r>
              <a:rPr lang="ru-RU" sz="1800" dirty="0" smtClean="0">
                <a:latin typeface="Times New Roman" pitchFamily="18" charset="0"/>
                <a:cs typeface="Times New Roman" pitchFamily="18" charset="0"/>
              </a:rPr>
              <a:t>Будьте внимательны, постарайтесь запомнить приметы преступников, отличительные черты их лиц, одежду, имена, клички, возможные шрамы и татуировки, особенности речи и манеры поведения, тематику разговоров и т.п.</a:t>
            </a:r>
          </a:p>
          <a:p>
            <a:pPr marL="0" indent="0" algn="just">
              <a:spcBef>
                <a:spcPts val="0"/>
              </a:spcBef>
              <a:buNone/>
            </a:pPr>
            <a:r>
              <a:rPr lang="ru-RU" sz="1800" dirty="0" smtClean="0">
                <a:latin typeface="Times New Roman" pitchFamily="18" charset="0"/>
                <a:cs typeface="Times New Roman" pitchFamily="18" charset="0"/>
              </a:rPr>
              <a:t>Помните, что получив сообщение о вашем захвате, спецслужбы уже начали действовать и предпримут все необходимое для вашего освобождения.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631</TotalTime>
  <Words>2749</Words>
  <PresentationFormat>Экран (4:3)</PresentationFormat>
  <Paragraphs>211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РЕКОМЕНДАЦИИ Как вести себя в экстремальных ситуациях</vt:lpstr>
      <vt:lpstr>Слайд 2</vt:lpstr>
      <vt:lpstr>Слайд 3</vt:lpstr>
      <vt:lpstr>Слайд 4</vt:lpstr>
      <vt:lpstr>Получение информации об эвакуации</vt:lpstr>
      <vt:lpstr>Поведение в толпе</vt:lpstr>
      <vt:lpstr>Слайд 7</vt:lpstr>
      <vt:lpstr>Захват в заложники</vt:lpstr>
      <vt:lpstr>Слайд 9</vt:lpstr>
      <vt:lpstr>Слайд 10</vt:lpstr>
      <vt:lpstr>Слайд 11</vt:lpstr>
      <vt:lpstr>Слайд 12</vt:lpstr>
      <vt:lpstr>Использование авиатранспорта</vt:lpstr>
      <vt:lpstr>При захвате самолета террористами</vt:lpstr>
      <vt:lpstr>Слайд 15</vt:lpstr>
      <vt:lpstr>Действия при угрозе совершения террористического акта</vt:lpstr>
      <vt:lpstr>Телефоны оперативных спец служб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71</cp:revision>
  <dcterms:created xsi:type="dcterms:W3CDTF">2021-03-17T03:58:59Z</dcterms:created>
  <dcterms:modified xsi:type="dcterms:W3CDTF">2024-11-22T09:17:02Z</dcterms:modified>
</cp:coreProperties>
</file>