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12"/>
  </p:notesMasterIdLst>
  <p:sldIdLst>
    <p:sldId id="256" r:id="rId2"/>
    <p:sldId id="258" r:id="rId3"/>
    <p:sldId id="266" r:id="rId4"/>
    <p:sldId id="267" r:id="rId5"/>
    <p:sldId id="268" r:id="rId6"/>
    <p:sldId id="269" r:id="rId7"/>
    <p:sldId id="270" r:id="rId8"/>
    <p:sldId id="271" r:id="rId9"/>
    <p:sldId id="272"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713" autoAdjust="0"/>
  </p:normalViewPr>
  <p:slideViewPr>
    <p:cSldViewPr>
      <p:cViewPr varScale="1">
        <p:scale>
          <a:sx n="94" d="100"/>
          <a:sy n="94" d="100"/>
        </p:scale>
        <p:origin x="-636" y="-102"/>
      </p:cViewPr>
      <p:guideLst>
        <p:guide orient="horz" pos="2160"/>
        <p:guide pos="2880"/>
      </p:guideLst>
    </p:cSldViewPr>
  </p:slideViewPr>
  <p:outlineViewPr>
    <p:cViewPr>
      <p:scale>
        <a:sx n="33" d="100"/>
        <a:sy n="33" d="100"/>
      </p:scale>
      <p:origin x="0" y="173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76FF4F-8DEC-42D1-BC55-02E0CB69EF84}" type="datetimeFigureOut">
              <a:rPr lang="ru-RU" smtClean="0"/>
              <a:pPr/>
              <a:t>22.11.2024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553CE8-CEE7-4FBE-A5B7-E7125C8A8536}"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DE7F31D8-96AA-424D-8BF2-3BF80509B705}" type="datetime1">
              <a:rPr lang="ru-RU" smtClean="0"/>
              <a:pPr/>
              <a:t>22.11.2024</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29B1A36-C1EC-4DC5-87B9-672C3E2EED78}"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8606C28-7B51-4D3A-8BED-E298BC92608E}"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8176A260-A292-4085-A3CC-ABD2A7E3E5AD}"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75833D4C-6DB5-475A-8E2F-8A0869AD0D19}" type="datetime1">
              <a:rPr lang="ru-RU" smtClean="0"/>
              <a:pPr/>
              <a:t>22.11.2024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66478A17-8FD3-4C05-A471-0AC2FB65D42A}" type="datetime1">
              <a:rPr lang="ru-RU" smtClean="0"/>
              <a:pPr/>
              <a:t>22.11.2024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C3941CAB-7A27-466C-BDD8-57C7ECBDD424}" type="datetime1">
              <a:rPr lang="ru-RU" smtClean="0"/>
              <a:pPr/>
              <a:t>22.11.2024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AAB398FA-1F10-4E43-89BA-0D3E23D72466}" type="datetime1">
              <a:rPr lang="ru-RU" smtClean="0"/>
              <a:pPr/>
              <a:t>22.11.2024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085D4AC2-BB7E-4CCF-86E0-3CF27C748F3B}" type="datetime1">
              <a:rPr lang="ru-RU" smtClean="0"/>
              <a:pPr/>
              <a:t>22.11.2024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D894C2C-CA58-4852-928A-087EE49F6F30}" type="datetime1">
              <a:rPr lang="ru-RU" smtClean="0"/>
              <a:pPr/>
              <a:t>22.11.2024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DE7C58A3-66BA-4443-B25C-6E7D0DD6583F}" type="datetime1">
              <a:rPr lang="ru-RU" smtClean="0"/>
              <a:pPr/>
              <a:t>22.11.2024</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DAFB53D-4BFF-423B-B0D2-F5C9A000103F}" type="datetime1">
              <a:rPr lang="ru-RU" smtClean="0"/>
              <a:pPr/>
              <a:t>22.11.2024</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00034" y="1071546"/>
            <a:ext cx="8229600" cy="2557482"/>
          </a:xfrm>
          <a:solidFill>
            <a:schemeClr val="bg1"/>
          </a:solidFill>
          <a:ln>
            <a:noFill/>
          </a:ln>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ПАМЯТКА</a:t>
            </a:r>
            <a:b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br>
            <a:r>
              <a:rPr lang="ru-RU" sz="4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Как вести себя при обнаружении подозрительного предмета</a:t>
            </a:r>
            <a:endParaRPr lang="ru-RU" sz="400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714348" y="6286520"/>
            <a:ext cx="7772400" cy="200020"/>
          </a:xfrm>
        </p:spPr>
        <p:txBody>
          <a:bodyPr>
            <a:normAutofit fontScale="92500"/>
          </a:bodyPr>
          <a:lstStyle/>
          <a:p>
            <a:r>
              <a:rPr lang="ru-RU" sz="800" b="1" dirty="0" smtClean="0">
                <a:solidFill>
                  <a:schemeClr val="tx1"/>
                </a:solidFill>
                <a:latin typeface="Times New Roman" pitchFamily="18" charset="0"/>
                <a:cs typeface="Times New Roman" pitchFamily="18" charset="0"/>
              </a:rPr>
              <a:t>г. Полевской 2021 г.</a:t>
            </a:r>
            <a:endParaRPr lang="ru-RU" sz="800" b="1" dirty="0">
              <a:solidFill>
                <a:schemeClr val="tx1"/>
              </a:solidFill>
              <a:latin typeface="Times New Roman" pitchFamily="18" charset="0"/>
              <a:cs typeface="Times New Roman" pitchFamily="18" charset="0"/>
            </a:endParaRPr>
          </a:p>
        </p:txBody>
      </p:sp>
      <p:pic>
        <p:nvPicPr>
          <p:cNvPr id="102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4" name="Picture 2" descr="C:\Users\User\Documents\Презентация\12.jpg"/>
          <p:cNvPicPr>
            <a:picLocks noChangeAspect="1" noChangeArrowheads="1"/>
          </p:cNvPicPr>
          <p:nvPr/>
        </p:nvPicPr>
        <p:blipFill>
          <a:blip r:embed="rId3" cstate="print"/>
          <a:srcRect/>
          <a:stretch>
            <a:fillRect/>
          </a:stretch>
        </p:blipFill>
        <p:spPr bwMode="auto">
          <a:xfrm>
            <a:off x="4857752" y="3714752"/>
            <a:ext cx="4143405" cy="12858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10</a:t>
            </a:fld>
            <a:endParaRPr lang="ru-RU"/>
          </a:p>
        </p:txBody>
      </p:sp>
      <p:sp>
        <p:nvSpPr>
          <p:cNvPr id="2" name="Заголовок 1"/>
          <p:cNvSpPr>
            <a:spLocks noGrp="1"/>
          </p:cNvSpPr>
          <p:nvPr>
            <p:ph type="title"/>
          </p:nvPr>
        </p:nvSpPr>
        <p:spPr>
          <a:xfrm>
            <a:off x="1000100" y="857232"/>
            <a:ext cx="6929486" cy="374346"/>
          </a:xfrm>
        </p:spPr>
        <p:txBody>
          <a:bodyPr>
            <a:noAutofit/>
          </a:bodyPr>
          <a:lstStyle/>
          <a:p>
            <a:pPr algn="ctr"/>
            <a:r>
              <a:rPr lang="ru-RU" sz="2400" dirty="0" smtClean="0">
                <a:solidFill>
                  <a:srgbClr val="FF0000"/>
                </a:solidFill>
                <a:latin typeface="Times New Roman" pitchFamily="18" charset="0"/>
                <a:cs typeface="Times New Roman" pitchFamily="18" charset="0"/>
              </a:rPr>
              <a:t>Телефоны оперативных спец служб</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pic>
        <p:nvPicPr>
          <p:cNvPr id="8" name="Picture 2" descr="C:\Users\User\Documents\Презентация\12.jpg"/>
          <p:cNvPicPr>
            <a:picLocks noChangeAspect="1" noChangeArrowheads="1"/>
          </p:cNvPicPr>
          <p:nvPr/>
        </p:nvPicPr>
        <p:blipFill>
          <a:blip r:embed="rId3" cstate="print"/>
          <a:srcRect/>
          <a:stretch>
            <a:fillRect/>
          </a:stretch>
        </p:blipFill>
        <p:spPr bwMode="auto">
          <a:xfrm>
            <a:off x="2285984" y="4643446"/>
            <a:ext cx="5294351" cy="1643074"/>
          </a:xfrm>
          <a:prstGeom prst="rect">
            <a:avLst/>
          </a:prstGeom>
          <a:noFill/>
        </p:spPr>
      </p:pic>
      <p:sp>
        <p:nvSpPr>
          <p:cNvPr id="12" name="Содержимое 2"/>
          <p:cNvSpPr>
            <a:spLocks noGrp="1"/>
          </p:cNvSpPr>
          <p:nvPr>
            <p:ph idx="1"/>
          </p:nvPr>
        </p:nvSpPr>
        <p:spPr>
          <a:xfrm>
            <a:off x="500034" y="1428736"/>
            <a:ext cx="8183880" cy="3643338"/>
          </a:xfrm>
        </p:spPr>
        <p:txBody>
          <a:bodyPr>
            <a:noAutofit/>
          </a:bodyPr>
          <a:lstStyle/>
          <a:p>
            <a:pPr marL="0" indent="0" algn="just">
              <a:spcBef>
                <a:spcPts val="0"/>
              </a:spcBef>
              <a:buNone/>
            </a:pPr>
            <a:r>
              <a:rPr lang="ru-RU" sz="1800" b="1" dirty="0" smtClean="0">
                <a:latin typeface="Times New Roman" pitchFamily="18" charset="0"/>
                <a:cs typeface="Times New Roman" pitchFamily="18" charset="0"/>
              </a:rPr>
              <a:t>О случаях вскрытия предпосылок к возможным террористическим актам, чрезвычайных происшествий немедленно докладывать в местные органы:</a:t>
            </a:r>
          </a:p>
          <a:p>
            <a:pPr marL="0" indent="0" algn="just">
              <a:spcBef>
                <a:spcPts val="0"/>
              </a:spcBef>
              <a:buNone/>
            </a:pPr>
            <a:endParaRPr lang="ru-RU" sz="1800" b="1" dirty="0" smtClean="0">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Пожарная охрана – </a:t>
            </a:r>
            <a:r>
              <a:rPr lang="ru-RU" sz="1800" b="1" u="sng" dirty="0" smtClean="0">
                <a:solidFill>
                  <a:srgbClr val="FF0000"/>
                </a:solidFill>
                <a:latin typeface="Times New Roman" pitchFamily="18" charset="0"/>
                <a:cs typeface="Times New Roman" pitchFamily="18" charset="0"/>
              </a:rPr>
              <a:t>01;  101;  8 (34350) 2-32-69.</a:t>
            </a:r>
            <a:endParaRPr lang="ru-RU" sz="1800" dirty="0" smtClean="0">
              <a:solidFill>
                <a:srgbClr val="FF0000"/>
              </a:solidFill>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Полиция – </a:t>
            </a:r>
            <a:r>
              <a:rPr lang="ru-RU" sz="1800" b="1" u="sng" dirty="0" smtClean="0">
                <a:solidFill>
                  <a:srgbClr val="FF0000"/>
                </a:solidFill>
                <a:latin typeface="Times New Roman" pitchFamily="18" charset="0"/>
                <a:cs typeface="Times New Roman" pitchFamily="18" charset="0"/>
              </a:rPr>
              <a:t>02;</a:t>
            </a:r>
            <a:r>
              <a:rPr lang="ru-RU" sz="1800" u="sng" dirty="0" smtClean="0">
                <a:solidFill>
                  <a:srgbClr val="FF0000"/>
                </a:solidFill>
                <a:latin typeface="Times New Roman" pitchFamily="18" charset="0"/>
                <a:cs typeface="Times New Roman" pitchFamily="18" charset="0"/>
              </a:rPr>
              <a:t>  </a:t>
            </a:r>
            <a:r>
              <a:rPr lang="ru-RU" sz="1800" b="1" u="sng" dirty="0" smtClean="0">
                <a:solidFill>
                  <a:srgbClr val="FF0000"/>
                </a:solidFill>
                <a:latin typeface="Times New Roman" pitchFamily="18" charset="0"/>
                <a:cs typeface="Times New Roman" pitchFamily="18" charset="0"/>
              </a:rPr>
              <a:t>102;  8 (34350) 5-40-32;  8 (34350) 4-09-91.</a:t>
            </a:r>
            <a:endParaRPr lang="ru-RU" sz="1800" dirty="0" smtClean="0">
              <a:solidFill>
                <a:srgbClr val="FF0000"/>
              </a:solidFill>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Скорая помощь – </a:t>
            </a:r>
            <a:r>
              <a:rPr lang="ru-RU" sz="1800" b="1" u="sng" dirty="0" smtClean="0">
                <a:solidFill>
                  <a:srgbClr val="FF0000"/>
                </a:solidFill>
                <a:latin typeface="Times New Roman" pitchFamily="18" charset="0"/>
                <a:cs typeface="Times New Roman" pitchFamily="18" charset="0"/>
              </a:rPr>
              <a:t>03;  103;  8 (34350) 4-59-92 (доп. 300).</a:t>
            </a:r>
            <a:endParaRPr lang="ru-RU" sz="1800" dirty="0" smtClean="0">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УФСБ России по Свердловской области – </a:t>
            </a:r>
            <a:r>
              <a:rPr lang="ru-RU" sz="1800" b="1" u="sng" dirty="0" smtClean="0">
                <a:solidFill>
                  <a:srgbClr val="FF0000"/>
                </a:solidFill>
                <a:latin typeface="Times New Roman" pitchFamily="18" charset="0"/>
                <a:cs typeface="Times New Roman" pitchFamily="18" charset="0"/>
              </a:rPr>
              <a:t>8 (343) 371-37-51.</a:t>
            </a:r>
            <a:endParaRPr lang="ru-RU" sz="1800" dirty="0" smtClean="0">
              <a:latin typeface="Times New Roman" pitchFamily="18" charset="0"/>
              <a:cs typeface="Times New Roman" pitchFamily="18" charset="0"/>
            </a:endParaRP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ЕДДС – </a:t>
            </a:r>
            <a:r>
              <a:rPr lang="ru-RU" sz="1800" b="1" u="sng" dirty="0" smtClean="0">
                <a:solidFill>
                  <a:srgbClr val="FF0000"/>
                </a:solidFill>
                <a:latin typeface="Times New Roman" pitchFamily="18" charset="0"/>
                <a:cs typeface="Times New Roman" pitchFamily="18" charset="0"/>
              </a:rPr>
              <a:t>112;  40-112;  8 (34350) 5-53-53</a:t>
            </a:r>
            <a:r>
              <a:rPr lang="ru-RU" sz="1800" b="1" dirty="0" smtClean="0">
                <a:solidFill>
                  <a:srgbClr val="FF0000"/>
                </a:solidFill>
                <a:latin typeface="Times New Roman" pitchFamily="18" charset="0"/>
                <a:cs typeface="Times New Roman" pitchFamily="18" charset="0"/>
              </a:rPr>
              <a:t>.</a:t>
            </a:r>
          </a:p>
          <a:p>
            <a:pPr marL="0" indent="0" algn="just">
              <a:spcBef>
                <a:spcPts val="0"/>
              </a:spcBef>
              <a:buClr>
                <a:srgbClr val="FF0000"/>
              </a:buClr>
              <a:buSzPct val="100000"/>
              <a:buFont typeface="Wingdings" pitchFamily="2" charset="2"/>
              <a:buChar char="Ø"/>
            </a:pPr>
            <a:r>
              <a:rPr lang="ru-RU" sz="1800" dirty="0" smtClean="0">
                <a:latin typeface="Times New Roman" pitchFamily="18" charset="0"/>
                <a:cs typeface="Times New Roman" pitchFamily="18" charset="0"/>
              </a:rPr>
              <a:t>Администрации Полевского городского округа (приемная):  </a:t>
            </a:r>
            <a:r>
              <a:rPr lang="ru-RU" sz="1800" b="1" u="sng" dirty="0" smtClean="0">
                <a:solidFill>
                  <a:srgbClr val="FF0000"/>
                </a:solidFill>
                <a:latin typeface="Times New Roman" pitchFamily="18" charset="0"/>
                <a:cs typeface="Times New Roman" pitchFamily="18" charset="0"/>
              </a:rPr>
              <a:t>8 (34350) 5-33-80;  5-40-01</a:t>
            </a:r>
            <a:r>
              <a:rPr lang="ru-RU" sz="1800" b="1" u="sng" dirty="0" smtClean="0">
                <a:solidFill>
                  <a:srgbClr val="FF0000"/>
                </a:solidFill>
                <a:latin typeface="Times New Roman" pitchFamily="18" charset="0"/>
                <a:cs typeface="Times New Roman" pitchFamily="18" charset="0"/>
              </a:rPr>
              <a:t>.</a:t>
            </a:r>
            <a:endParaRPr lang="ru-RU" sz="1800" dirty="0" smtClean="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071546"/>
            <a:ext cx="8183880" cy="5000660"/>
          </a:xfrm>
        </p:spPr>
        <p:txBody>
          <a:bodyPr>
            <a:noAutofit/>
          </a:bodyPr>
          <a:lstStyle/>
          <a:p>
            <a:pPr marL="0" indent="0" algn="just">
              <a:spcBef>
                <a:spcPts val="0"/>
              </a:spcBef>
              <a:buNone/>
            </a:pPr>
            <a:r>
              <a:rPr lang="ru-RU" sz="1800" dirty="0" smtClean="0">
                <a:latin typeface="Times New Roman" pitchFamily="18" charset="0"/>
                <a:cs typeface="Times New Roman" pitchFamily="18" charset="0"/>
              </a:rPr>
              <a:t>Автобусы, троллейбусы, маршрутки ежедневно перевозят тысячи людей. В толпе во время час пик или же поздно вечером не всегда легко заметить оставленный кем-то багаж. Но если вы всё же наткнулись взглядом на подозрительный предмет (зачастую его оставляют так, чтобы он как раз не бросался в глаза – под сидением, между сидениями, в конце салона), то не следует его трогать и пытаться понять, чтобы посмотреть, что находится внутри. Так вы можете активировать детонацию взрывного устройства.</a:t>
            </a:r>
          </a:p>
          <a:p>
            <a:pPr marL="0" indent="0" algn="just">
              <a:spcBef>
                <a:spcPts val="0"/>
              </a:spcBef>
              <a:buNone/>
            </a:pPr>
            <a:r>
              <a:rPr lang="ru-RU" sz="1800" dirty="0" smtClean="0">
                <a:latin typeface="Times New Roman" pitchFamily="18" charset="0"/>
                <a:cs typeface="Times New Roman" pitchFamily="18" charset="0"/>
              </a:rPr>
              <a:t>Не стоит также пользоваться электронными устройствами рядом с находкой, это небезопасно.</a:t>
            </a:r>
          </a:p>
          <a:p>
            <a:pPr marL="0" indent="0" algn="just">
              <a:spcBef>
                <a:spcPts val="0"/>
              </a:spcBef>
              <a:buNone/>
            </a:pPr>
            <a:r>
              <a:rPr lang="ru-RU" sz="1800" dirty="0" smtClean="0">
                <a:latin typeface="Times New Roman" pitchFamily="18" charset="0"/>
                <a:cs typeface="Times New Roman" pitchFamily="18" charset="0"/>
              </a:rPr>
              <a:t>В первую очередь нужно </a:t>
            </a:r>
            <a:r>
              <a:rPr lang="ru-RU" sz="1800" b="1" dirty="0" smtClean="0">
                <a:latin typeface="Times New Roman" pitchFamily="18" charset="0"/>
                <a:cs typeface="Times New Roman" pitchFamily="18" charset="0"/>
              </a:rPr>
              <a:t>сообщить о находке водителю транспортного средства</a:t>
            </a:r>
            <a:r>
              <a:rPr lang="ru-RU" sz="1800" dirty="0" smtClean="0">
                <a:latin typeface="Times New Roman" pitchFamily="18" charset="0"/>
                <a:cs typeface="Times New Roman" pitchFamily="18" charset="0"/>
              </a:rPr>
              <a:t>, у которого есть чёткие инструкции относительно действий в данной ситуации.</a:t>
            </a:r>
          </a:p>
          <a:p>
            <a:pPr marL="0" indent="0" algn="just">
              <a:spcBef>
                <a:spcPts val="0"/>
              </a:spcBef>
              <a:buNone/>
            </a:pPr>
            <a:r>
              <a:rPr lang="ru-RU" sz="1800" dirty="0" smtClean="0">
                <a:latin typeface="Times New Roman" pitchFamily="18" charset="0"/>
                <a:cs typeface="Times New Roman" pitchFamily="18" charset="0"/>
              </a:rPr>
              <a:t>По возможности, следует очистить зону вокруг бесхозного предмета от людей, но если это невозможно, то хотя бы не дотрагиваться до него.</a:t>
            </a:r>
          </a:p>
          <a:p>
            <a:pPr marL="0" indent="0" algn="just">
              <a:spcBef>
                <a:spcPts val="0"/>
              </a:spcBef>
              <a:buNone/>
            </a:pPr>
            <a:r>
              <a:rPr lang="ru-RU" sz="1800" dirty="0" smtClean="0">
                <a:latin typeface="Times New Roman" pitchFamily="18" charset="0"/>
                <a:cs typeface="Times New Roman" pitchFamily="18" charset="0"/>
              </a:rPr>
              <a:t>Сфотографируйте предмет на телефон, запомните его расположение и время обнаружения предмета, постарайтесь вспомнить, кто мог оставить эту вещь и выйти на остановке. Все эти детали могут оказаться важными для установления личности владельца брошенного предмета.</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a:p>
        </p:txBody>
      </p:sp>
      <p:sp>
        <p:nvSpPr>
          <p:cNvPr id="2" name="Заголовок 1"/>
          <p:cNvSpPr>
            <a:spLocks noGrp="1"/>
          </p:cNvSpPr>
          <p:nvPr>
            <p:ph type="title"/>
          </p:nvPr>
        </p:nvSpPr>
        <p:spPr>
          <a:xfrm>
            <a:off x="1357290" y="642918"/>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В наземном транспорте</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785926"/>
            <a:ext cx="8183880" cy="4000528"/>
          </a:xfrm>
        </p:spPr>
        <p:txBody>
          <a:bodyPr>
            <a:noAutofit/>
          </a:bodyPr>
          <a:lstStyle/>
          <a:p>
            <a:pPr marL="0" indent="0" algn="just">
              <a:buNone/>
            </a:pPr>
            <a:r>
              <a:rPr lang="ru-RU" sz="1800" dirty="0" smtClean="0">
                <a:latin typeface="Times New Roman" pitchFamily="18" charset="0"/>
                <a:cs typeface="Times New Roman" pitchFamily="18" charset="0"/>
              </a:rPr>
              <a:t>Если подозрительный предмет обнаружен в подземке или в вагоне электрички, последовательность действий приблизительно та же, как и в случае с наземным транспортом. Незамедлительно </a:t>
            </a:r>
            <a:r>
              <a:rPr lang="ru-RU" sz="1800" b="1" dirty="0" smtClean="0">
                <a:latin typeface="Times New Roman" pitchFamily="18" charset="0"/>
                <a:cs typeface="Times New Roman" pitchFamily="18" charset="0"/>
              </a:rPr>
              <a:t>сообщите  машинисту о найденном предмете с помощью кнопки связи </a:t>
            </a:r>
            <a:r>
              <a:rPr lang="ru-RU" sz="1800" dirty="0" smtClean="0">
                <a:latin typeface="Times New Roman" pitchFamily="18" charset="0"/>
                <a:cs typeface="Times New Roman" pitchFamily="18" charset="0"/>
              </a:rPr>
              <a:t>(она находится рядом с дверями). Назовите номер вагона, а также конкретное место, где располагается подозрительный предмет. </a:t>
            </a:r>
          </a:p>
          <a:p>
            <a:pPr marL="0" indent="0" algn="just">
              <a:buNone/>
            </a:pPr>
            <a:r>
              <a:rPr lang="ru-RU" sz="1800" dirty="0" smtClean="0">
                <a:latin typeface="Times New Roman" pitchFamily="18" charset="0"/>
                <a:cs typeface="Times New Roman" pitchFamily="18" charset="0"/>
              </a:rPr>
              <a:t>Машинист сообщит об этом правоохранительным органам и службе безопасности – они встретят поезд на ближайшей станции. Вы также можете предупредить окружающих о неопознанном предмете и покинуть вагон электропоезда. В вагоне метро следует максимально удалиться от бесхозного объекта, но не создавать паники.</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
        <p:nvSpPr>
          <p:cNvPr id="2" name="Заголовок 1"/>
          <p:cNvSpPr>
            <a:spLocks noGrp="1"/>
          </p:cNvSpPr>
          <p:nvPr>
            <p:ph type="title"/>
          </p:nvPr>
        </p:nvSpPr>
        <p:spPr>
          <a:xfrm>
            <a:off x="1357290" y="928670"/>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В метро и электричке</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785926"/>
            <a:ext cx="8183880" cy="4000528"/>
          </a:xfrm>
        </p:spPr>
        <p:txBody>
          <a:bodyPr>
            <a:noAutofit/>
          </a:bodyPr>
          <a:lstStyle/>
          <a:p>
            <a:pPr marL="0" indent="0" algn="just">
              <a:buNone/>
            </a:pPr>
            <a:r>
              <a:rPr lang="ru-RU" sz="1800" dirty="0" smtClean="0">
                <a:latin typeface="Times New Roman" pitchFamily="18" charset="0"/>
                <a:cs typeface="Times New Roman" pitchFamily="18" charset="0"/>
              </a:rPr>
              <a:t>В первую очередь, если вы собираетесь воспользоваться авиатранспортом, выбирайте те компании, которые максимально заботятся о безопасности перелётов. Такого рода информацию можно получить в Интернете. Салон самолёта перед полётом обязательно проверяют, однако если вы видите посторонние вещи, которые выглядят подозрительно, следует</a:t>
            </a:r>
            <a:r>
              <a:rPr lang="ru-RU" sz="1800" b="1" dirty="0" smtClean="0">
                <a:latin typeface="Times New Roman" pitchFamily="18" charset="0"/>
                <a:cs typeface="Times New Roman" pitchFamily="18" charset="0"/>
              </a:rPr>
              <a:t> уточнить, кому они принадлежат, и сообщить о них бортпроводнику</a:t>
            </a:r>
            <a:r>
              <a:rPr lang="ru-RU" sz="1800" dirty="0" smtClean="0">
                <a:latin typeface="Times New Roman" pitchFamily="18" charset="0"/>
                <a:cs typeface="Times New Roman" pitchFamily="18" charset="0"/>
              </a:rPr>
              <a:t>. Не следует паниковать, кричать и стараться выбраться из самолёта – таким образом вы можете спровоцировать панику и давку в самолёте, могут пострадать люди. Обратите внимание на то, что взрывные устройства, как правило, маскируются под совершенно обыкновенные предметы и могут располагаться под сиденьями, в отсеках для ручной клади, между сидением и стеной. Следите также и за собственным багажом: не оставляйте его без присмотра, не соглашайтесь передать какие-либо чужие вещи  – это чревато проносом взрывного устройства на борт самолёта.</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
        <p:nvSpPr>
          <p:cNvPr id="2" name="Заголовок 1"/>
          <p:cNvSpPr>
            <a:spLocks noGrp="1"/>
          </p:cNvSpPr>
          <p:nvPr>
            <p:ph type="title"/>
          </p:nvPr>
        </p:nvSpPr>
        <p:spPr>
          <a:xfrm>
            <a:off x="1357290" y="928670"/>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В самолете</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571612"/>
            <a:ext cx="8183880" cy="4214842"/>
          </a:xfrm>
        </p:spPr>
        <p:txBody>
          <a:bodyPr>
            <a:noAutofit/>
          </a:bodyPr>
          <a:lstStyle/>
          <a:p>
            <a:pPr marL="0" indent="0" algn="just">
              <a:spcBef>
                <a:spcPts val="0"/>
              </a:spcBef>
              <a:buNone/>
            </a:pPr>
            <a:r>
              <a:rPr lang="ru-RU" sz="1800" dirty="0" smtClean="0">
                <a:latin typeface="Times New Roman" pitchFamily="18" charset="0"/>
                <a:cs typeface="Times New Roman" pitchFamily="18" charset="0"/>
              </a:rPr>
              <a:t>В местах большого скопления людей очень легко незаметно оставить взрывчатое устройство. Ваша бдительность и внимательность может стоить жизней людей, поэтому обращайте внимание на странные предметы, оставленные без хозяев. В торговых центрах, магазинах, на выставках, на стадионах и на вокзалах, безусловно, есть своя служба охраны. Если вы заметили подозрительную сумку, брошенную в углу,  сообщите охраннику, сотруднику службы безопасности, обратитесь к сотруднику справочной информации либо любому другому сотруднику организации, находящемуся поблизости. Не трогая предмет, </a:t>
            </a:r>
            <a:r>
              <a:rPr lang="ru-RU" sz="1800" b="1" dirty="0" smtClean="0">
                <a:latin typeface="Times New Roman" pitchFamily="18" charset="0"/>
                <a:cs typeface="Times New Roman" pitchFamily="18" charset="0"/>
              </a:rPr>
              <a:t>позвоните по телефону экстренной службы</a:t>
            </a:r>
            <a:r>
              <a:rPr lang="ru-RU" sz="1800" dirty="0" smtClean="0">
                <a:latin typeface="Times New Roman" pitchFamily="18" charset="0"/>
                <a:cs typeface="Times New Roman" pitchFamily="18" charset="0"/>
              </a:rPr>
              <a:t>, сообщите о находке без лишней эмоциональности, опишите предмет и укажите место его расположения. По возможности, следует остаться недалеко от обнаруженного предмета: вы сможете указать на него прибывшим сотрудникам безопасности и предостеречь от контакта с этим предметом детей и посторонних людей. В таком случае вам следует удалиться на небольшое расстояние и, по возможности, расположиться за углом от предмета (на случай детонации), однако держа его в поле зрения.</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
        <p:nvSpPr>
          <p:cNvPr id="2" name="Заголовок 1"/>
          <p:cNvSpPr>
            <a:spLocks noGrp="1"/>
          </p:cNvSpPr>
          <p:nvPr>
            <p:ph type="title"/>
          </p:nvPr>
        </p:nvSpPr>
        <p:spPr>
          <a:xfrm>
            <a:off x="1357290" y="928670"/>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В общественных местах</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785926"/>
            <a:ext cx="8183880" cy="4000528"/>
          </a:xfrm>
        </p:spPr>
        <p:txBody>
          <a:bodyPr>
            <a:noAutofit/>
          </a:bodyPr>
          <a:lstStyle/>
          <a:p>
            <a:pPr marL="0" indent="0" algn="just">
              <a:buNone/>
            </a:pPr>
            <a:r>
              <a:rPr lang="ru-RU" sz="1800" dirty="0" smtClean="0">
                <a:latin typeface="Times New Roman" pitchFamily="18" charset="0"/>
                <a:cs typeface="Times New Roman" pitchFamily="18" charset="0"/>
              </a:rPr>
              <a:t>Зачастую взрывчатые вещества оставляют в местах, специально не охраняемых, таких как парки, улицы, подъезды и лестничные площадки домов, в припаркованных у дороги автомобилях и на парковках.</a:t>
            </a:r>
          </a:p>
          <a:p>
            <a:pPr marL="0" indent="0" algn="just">
              <a:buNone/>
            </a:pPr>
            <a:r>
              <a:rPr lang="ru-RU" sz="1800" dirty="0" smtClean="0">
                <a:latin typeface="Times New Roman" pitchFamily="18" charset="0"/>
                <a:cs typeface="Times New Roman" pitchFamily="18" charset="0"/>
              </a:rPr>
              <a:t>В данном случае обнаружить опасный предмет чрезвычайно сложно. Если вы у себя в подъезде обнаружили вещи непонятной принадлежности, попробуйте выяснить – не принадлежат ли они кому-то из жильцов. Не стоит передвигать предмет и заглядывать внутрь. </a:t>
            </a:r>
            <a:r>
              <a:rPr lang="ru-RU" sz="1800" b="1" dirty="0" smtClean="0">
                <a:latin typeface="Times New Roman" pitchFamily="18" charset="0"/>
                <a:cs typeface="Times New Roman" pitchFamily="18" charset="0"/>
              </a:rPr>
              <a:t>Позвоните по телефону экстренной службы</a:t>
            </a:r>
            <a:r>
              <a:rPr lang="ru-RU" sz="1800" dirty="0" smtClean="0">
                <a:latin typeface="Times New Roman" pitchFamily="18" charset="0"/>
                <a:cs typeface="Times New Roman" pitchFamily="18" charset="0"/>
              </a:rPr>
              <a:t> и спокойно укажите диспетчеру место обнаружения предмета, опишите его и назовите своё имя. Не стоит звонить и бросать трубку –  подобные действия обычно совершают подростки, решившие пошутить о заложенной бомбе. Обзвоните квартиры на том этаже, на котором обнаружен подозрительный предмет, и предупредите их о возможной опасности. Наилучшим решением в этой ситуации было бы покинуть подъезд и ожидать прибытия спецслужб на улице.</a:t>
            </a:r>
          </a:p>
        </p:txBody>
      </p:sp>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
        <p:nvSpPr>
          <p:cNvPr id="2" name="Заголовок 1"/>
          <p:cNvSpPr>
            <a:spLocks noGrp="1"/>
          </p:cNvSpPr>
          <p:nvPr>
            <p:ph type="title"/>
          </p:nvPr>
        </p:nvSpPr>
        <p:spPr>
          <a:xfrm>
            <a:off x="1357290" y="928670"/>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На улице</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785926"/>
            <a:ext cx="8183880" cy="4000528"/>
          </a:xfrm>
        </p:spPr>
        <p:txBody>
          <a:bodyPr>
            <a:noAutofit/>
          </a:bodyPr>
          <a:lstStyle/>
          <a:p>
            <a:pPr marL="0" indent="0" algn="just">
              <a:buNone/>
            </a:pPr>
            <a:r>
              <a:rPr lang="ru-RU" sz="1800" dirty="0" smtClean="0">
                <a:latin typeface="Times New Roman" pitchFamily="18" charset="0"/>
                <a:cs typeface="Times New Roman" pitchFamily="18" charset="0"/>
              </a:rPr>
              <a:t>Что касается парков и улиц, то сумки, пакеты, чемоданы и прочее никому не принадлежащее имущество может быть оставлено по невниманию владельца – понаблюдайте, не вернётся ли за ним хозяин. Если предмет интуитивно напоминает бомбу, в таком случае лучше перестраховаться и сообщить по телефону о постороннем предмете. В парках есть специальные подразделения полиции, следящие за безопасностью, зачастую в местах скопления людей можно увидеть полицейские патрули и обратиться к ним. Всегда под рукой имейте номера телефонов экстренных служб.</a:t>
            </a:r>
          </a:p>
          <a:p>
            <a:pPr marL="0" indent="0" algn="just">
              <a:buNone/>
            </a:pPr>
            <a:r>
              <a:rPr lang="ru-RU" sz="1800" dirty="0" smtClean="0">
                <a:latin typeface="Times New Roman" pitchFamily="18" charset="0"/>
                <a:cs typeface="Times New Roman" pitchFamily="18" charset="0"/>
              </a:rPr>
              <a:t>Если вам кажется, что автомобиль выглядит противоестественно (вам слышатся странный звуки, доносящиеся из пустого автомобиля, вы заметили, что подозрительные личности оставили в багажнике какие-то плотно упакованные предметы), в первую очередь отойдите на безопасное расстояние и звоните по телефону вызова экстренных служб.</a:t>
            </a:r>
          </a:p>
          <a:p>
            <a:pPr indent="0" algn="just">
              <a:spcBef>
                <a:spcPts val="0"/>
              </a:spcBef>
              <a:buNone/>
            </a:pP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7</a:t>
            </a:fld>
            <a:endParaRPr lang="ru-RU"/>
          </a:p>
        </p:txBody>
      </p:sp>
      <p:sp>
        <p:nvSpPr>
          <p:cNvPr id="2" name="Заголовок 1"/>
          <p:cNvSpPr>
            <a:spLocks noGrp="1"/>
          </p:cNvSpPr>
          <p:nvPr>
            <p:ph type="title"/>
          </p:nvPr>
        </p:nvSpPr>
        <p:spPr>
          <a:xfrm>
            <a:off x="1357290" y="928670"/>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На улице</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214422"/>
            <a:ext cx="8183880" cy="4786346"/>
          </a:xfrm>
        </p:spPr>
        <p:txBody>
          <a:bodyPr>
            <a:noAutofit/>
          </a:bodyPr>
          <a:lstStyle/>
          <a:p>
            <a:pPr marL="0" indent="0" algn="just">
              <a:buNone/>
            </a:pPr>
            <a:r>
              <a:rPr lang="ru-RU" sz="1800" dirty="0" smtClean="0">
                <a:latin typeface="Times New Roman" pitchFamily="18" charset="0"/>
                <a:cs typeface="Times New Roman" pitchFamily="18" charset="0"/>
              </a:rPr>
              <a:t>Наиболее незащищёнными в случае непредвиденных угроз являются дети и пожилые люди. Необходимо позаботиться об их безопасности – занести  телефоны экстренных служб в их мобильные телефоны, продублировать номера в записных книжках, при необходимости распечатать и повесить дома. Расскажите вашим родным о том, как следует себя вести, если они столкнутся с подозрительным предметом в общественном месте, опишите меры предосторожности при взаимодействии с бесхозными предметами.</a:t>
            </a:r>
          </a:p>
          <a:p>
            <a:pPr marL="0" indent="0" algn="just">
              <a:buNone/>
            </a:pPr>
            <a:r>
              <a:rPr lang="ru-RU" sz="1800" dirty="0" smtClean="0">
                <a:latin typeface="Times New Roman" pitchFamily="18" charset="0"/>
                <a:cs typeface="Times New Roman" pitchFamily="18" charset="0"/>
              </a:rPr>
              <a:t>Что касается детей, следует обратить их внимание на то, что трогать чужие брошенные сумки, пакеты, свёртки и прочее строго запрещается. Объясните, почему, и расскажите, кому следует сказать, если малыш заметил подозрительный объект. В мобильных телефонах детей также следует держать номера вызова экстренных служб. Помните, что школы, детские сады, организации детского досуга являются одними из тех мест, которые могут выбрать террористы, поэтому проследите, чтобы ваш ребёнок знал основные правила безопасности. Не пренебрегайте элементарными знаниями о поведении в опасных ситуациях, чтобы ваш ребёнок смог в случае необходимости действовать самостоятельно.</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8</a:t>
            </a:fld>
            <a:endParaRPr lang="ru-RU"/>
          </a:p>
        </p:txBody>
      </p:sp>
      <p:sp>
        <p:nvSpPr>
          <p:cNvPr id="2" name="Заголовок 1"/>
          <p:cNvSpPr>
            <a:spLocks noGrp="1"/>
          </p:cNvSpPr>
          <p:nvPr>
            <p:ph type="title"/>
          </p:nvPr>
        </p:nvSpPr>
        <p:spPr>
          <a:xfrm>
            <a:off x="1357290" y="714356"/>
            <a:ext cx="6643734" cy="374346"/>
          </a:xfrm>
        </p:spPr>
        <p:txBody>
          <a:bodyPr>
            <a:noAutofit/>
          </a:bodyPr>
          <a:lstStyle/>
          <a:p>
            <a:pPr algn="ctr"/>
            <a:r>
              <a:rPr lang="ru-RU" sz="2400" dirty="0" smtClean="0">
                <a:solidFill>
                  <a:srgbClr val="FF0000"/>
                </a:solidFill>
                <a:latin typeface="Times New Roman" pitchFamily="18" charset="0"/>
                <a:cs typeface="Times New Roman" pitchFamily="18" charset="0"/>
              </a:rPr>
              <a:t>Объясните детям и родителям</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714348" y="1785926"/>
            <a:ext cx="8183880" cy="4000528"/>
          </a:xfrm>
        </p:spPr>
        <p:txBody>
          <a:bodyPr>
            <a:noAutofit/>
          </a:bodyPr>
          <a:lstStyle/>
          <a:p>
            <a:pPr algn="just">
              <a:buClr>
                <a:srgbClr val="FF0000"/>
              </a:buClr>
              <a:buSzPct val="100000"/>
              <a:buFont typeface="Wingdings" pitchFamily="2" charset="2"/>
              <a:buChar char="v"/>
            </a:pPr>
            <a:r>
              <a:rPr lang="ru-RU" sz="1800" dirty="0" smtClean="0">
                <a:latin typeface="Times New Roman" pitchFamily="18" charset="0"/>
                <a:cs typeface="Times New Roman" pitchFamily="18" charset="0"/>
              </a:rPr>
              <a:t>Не прикасаться к предмету, не перемещать, не пытаться вскрыть.</a:t>
            </a:r>
          </a:p>
          <a:p>
            <a:pPr algn="just">
              <a:buClr>
                <a:srgbClr val="FF0000"/>
              </a:buClr>
              <a:buSzPct val="100000"/>
              <a:buFont typeface="Wingdings" pitchFamily="2" charset="2"/>
              <a:buChar char="v"/>
            </a:pPr>
            <a:r>
              <a:rPr lang="ru-RU" sz="1800" dirty="0" smtClean="0">
                <a:latin typeface="Times New Roman" pitchFamily="18" charset="0"/>
                <a:cs typeface="Times New Roman" pitchFamily="18" charset="0"/>
              </a:rPr>
              <a:t>Не пользоваться сотовыми телефонами непосредственно вблизи предмета, не использовать  другие электронные устройства и радиоприёмники, чтобы не спровоцировать детонацию.</a:t>
            </a:r>
          </a:p>
          <a:p>
            <a:pPr algn="just">
              <a:buClr>
                <a:srgbClr val="FF0000"/>
              </a:buClr>
              <a:buSzPct val="100000"/>
              <a:buFont typeface="Wingdings" pitchFamily="2" charset="2"/>
              <a:buChar char="v"/>
            </a:pPr>
            <a:r>
              <a:rPr lang="ru-RU" sz="1800" dirty="0" smtClean="0">
                <a:latin typeface="Times New Roman" pitchFamily="18" charset="0"/>
                <a:cs typeface="Times New Roman" pitchFamily="18" charset="0"/>
              </a:rPr>
              <a:t>Удалиться, по возможности, на безопасное расстояние от найденного предмета, но сохранять его в поле видимости, чтобы пресечь попытки других людей дотронуться до него.</a:t>
            </a:r>
            <a:endParaRPr lang="ru-RU" sz="1800" dirty="0">
              <a:latin typeface="Times New Roman" pitchFamily="18" charset="0"/>
              <a:cs typeface="Times New Roman" pitchFamily="18" charset="0"/>
            </a:endParaRPr>
          </a:p>
        </p:txBody>
      </p:sp>
      <p:sp>
        <p:nvSpPr>
          <p:cNvPr id="4" name="Номер слайда 3"/>
          <p:cNvSpPr>
            <a:spLocks noGrp="1"/>
          </p:cNvSpPr>
          <p:nvPr>
            <p:ph type="sldNum" sz="quarter" idx="12"/>
          </p:nvPr>
        </p:nvSpPr>
        <p:spPr/>
        <p:txBody>
          <a:bodyPr/>
          <a:lstStyle/>
          <a:p>
            <a:fld id="{725C68B6-61C2-468F-89AB-4B9F7531AA68}" type="slidenum">
              <a:rPr lang="ru-RU" smtClean="0"/>
              <a:pPr/>
              <a:t>9</a:t>
            </a:fld>
            <a:endParaRPr lang="ru-RU"/>
          </a:p>
        </p:txBody>
      </p:sp>
      <p:sp>
        <p:nvSpPr>
          <p:cNvPr id="2" name="Заголовок 1"/>
          <p:cNvSpPr>
            <a:spLocks noGrp="1"/>
          </p:cNvSpPr>
          <p:nvPr>
            <p:ph type="title"/>
          </p:nvPr>
        </p:nvSpPr>
        <p:spPr>
          <a:xfrm>
            <a:off x="1357290" y="714356"/>
            <a:ext cx="6643734" cy="714380"/>
          </a:xfrm>
        </p:spPr>
        <p:txBody>
          <a:bodyPr>
            <a:noAutofit/>
          </a:bodyPr>
          <a:lstStyle/>
          <a:p>
            <a:pPr algn="ctr"/>
            <a:r>
              <a:rPr lang="ru-RU" sz="2400" dirty="0" smtClean="0">
                <a:solidFill>
                  <a:srgbClr val="FF0000"/>
                </a:solidFill>
                <a:latin typeface="Times New Roman" pitchFamily="18" charset="0"/>
                <a:cs typeface="Times New Roman" pitchFamily="18" charset="0"/>
              </a:rPr>
              <a:t>Важные советы по обращению с подозрительными предметами</a:t>
            </a:r>
            <a:endParaRPr lang="ru-RU" sz="2400" dirty="0">
              <a:solidFill>
                <a:srgbClr val="FF0000"/>
              </a:solidFill>
              <a:latin typeface="Times New Roman" pitchFamily="18" charset="0"/>
              <a:cs typeface="Times New Roman" pitchFamily="18" charset="0"/>
            </a:endParaRPr>
          </a:p>
        </p:txBody>
      </p:sp>
      <p:sp>
        <p:nvSpPr>
          <p:cNvPr id="5" name="TextBox 4"/>
          <p:cNvSpPr txBox="1"/>
          <p:nvPr/>
        </p:nvSpPr>
        <p:spPr>
          <a:xfrm>
            <a:off x="1142976" y="0"/>
            <a:ext cx="7500990" cy="461665"/>
          </a:xfrm>
          <a:prstGeom prst="rect">
            <a:avLst/>
          </a:prstGeom>
          <a:noFill/>
          <a:ln>
            <a:noFill/>
          </a:ln>
        </p:spPr>
        <p:txBody>
          <a:bodyPr wrap="square" rtlCol="0">
            <a:spAutoFit/>
          </a:bodyPr>
          <a:lstStyle/>
          <a:p>
            <a:pPr algn="ctr"/>
            <a:r>
              <a:rPr lang="ru-RU" sz="1200" dirty="0" smtClean="0">
                <a:solidFill>
                  <a:srgbClr val="00B050"/>
                </a:solidFill>
                <a:latin typeface="Times New Roman" pitchFamily="18" charset="0"/>
                <a:cs typeface="Times New Roman" pitchFamily="18" charset="0"/>
              </a:rPr>
              <a:t>Муниципальное бюджетное учреждение Полевского городского округа </a:t>
            </a:r>
          </a:p>
          <a:p>
            <a:pPr algn="ctr"/>
            <a:r>
              <a:rPr lang="ru-RU" sz="1200" b="1" cap="all" dirty="0" smtClean="0">
                <a:solidFill>
                  <a:srgbClr val="00B050"/>
                </a:solidFill>
                <a:latin typeface="Times New Roman" pitchFamily="18" charset="0"/>
                <a:cs typeface="Times New Roman" pitchFamily="18" charset="0"/>
              </a:rPr>
              <a:t>Центр культуры и народного творчества»</a:t>
            </a:r>
            <a:endParaRPr lang="ru-RU" sz="1200" dirty="0">
              <a:solidFill>
                <a:srgbClr val="00B050"/>
              </a:solidFill>
              <a:latin typeface="Times New Roman" pitchFamily="18" charset="0"/>
              <a:cs typeface="Times New Roman" pitchFamily="18" charset="0"/>
            </a:endParaRPr>
          </a:p>
        </p:txBody>
      </p:sp>
      <p:pic>
        <p:nvPicPr>
          <p:cNvPr id="6" name="Picture 2" descr="логотип в письмо"/>
          <p:cNvPicPr>
            <a:picLocks noChangeAspect="1" noChangeArrowheads="1"/>
          </p:cNvPicPr>
          <p:nvPr/>
        </p:nvPicPr>
        <p:blipFill>
          <a:blip r:embed="rId2" cstate="print"/>
          <a:srcRect/>
          <a:stretch>
            <a:fillRect/>
          </a:stretch>
        </p:blipFill>
        <p:spPr bwMode="auto">
          <a:xfrm>
            <a:off x="142844" y="142852"/>
            <a:ext cx="428628" cy="714380"/>
          </a:xfrm>
          <a:prstGeom prst="rect">
            <a:avLst/>
          </a:prstGeom>
          <a:noFill/>
        </p:spPr>
      </p:pic>
      <p:sp>
        <p:nvSpPr>
          <p:cNvPr id="7" name="Подзаголовок 2"/>
          <p:cNvSpPr txBox="1">
            <a:spLocks/>
          </p:cNvSpPr>
          <p:nvPr/>
        </p:nvSpPr>
        <p:spPr>
          <a:xfrm>
            <a:off x="785786" y="6215082"/>
            <a:ext cx="7772400" cy="200020"/>
          </a:xfrm>
          <a:prstGeom prst="rect">
            <a:avLst/>
          </a:prstGeom>
        </p:spPr>
        <p:txBody>
          <a:bodyPr vert="horz" lIns="182880" tIns="91440">
            <a:noAutofit/>
          </a:bodyPr>
          <a:lstStyle/>
          <a:p>
            <a:pPr marL="265176" marR="0" lvl="0" indent="-265176" algn="r" defTabSz="914400" rtl="0" eaLnBrk="1" fontAlgn="auto" latinLnBrk="0" hangingPunct="1">
              <a:lnSpc>
                <a:spcPct val="100000"/>
              </a:lnSpc>
              <a:spcBef>
                <a:spcPts val="250"/>
              </a:spcBef>
              <a:spcAft>
                <a:spcPts val="0"/>
              </a:spcAft>
              <a:buClr>
                <a:schemeClr val="accent1"/>
              </a:buClr>
              <a:buSzPct val="80000"/>
              <a:tabLst/>
              <a:defRPr/>
            </a:pPr>
            <a:r>
              <a:rPr kumimoji="0" lang="ru-RU" sz="800" b="1"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г. Полевской 2021 г.</a:t>
            </a:r>
            <a:endParaRPr kumimoji="0" lang="ru-RU" sz="800" b="1"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503</TotalTime>
  <Words>1016</Words>
  <PresentationFormat>Экран (4:3)</PresentationFormat>
  <Paragraphs>75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Открытая</vt:lpstr>
      <vt:lpstr>ПАМЯТКА Как вести себя при обнаружении подозрительного предмета</vt:lpstr>
      <vt:lpstr>В наземном транспорте</vt:lpstr>
      <vt:lpstr>В метро и электричке</vt:lpstr>
      <vt:lpstr>В самолете</vt:lpstr>
      <vt:lpstr>В общественных местах</vt:lpstr>
      <vt:lpstr>На улице</vt:lpstr>
      <vt:lpstr>На улице</vt:lpstr>
      <vt:lpstr>Объясните детям и родителям</vt:lpstr>
      <vt:lpstr>Важные советы по обращению с подозрительными предметами</vt:lpstr>
      <vt:lpstr>Телефоны оперативных спец служб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57</cp:revision>
  <dcterms:created xsi:type="dcterms:W3CDTF">2021-03-17T03:58:59Z</dcterms:created>
  <dcterms:modified xsi:type="dcterms:W3CDTF">2024-11-22T09:17:10Z</dcterms:modified>
</cp:coreProperties>
</file>